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743" r:id="rId3"/>
    <p:sldId id="873" r:id="rId4"/>
    <p:sldId id="258" r:id="rId5"/>
    <p:sldId id="695" r:id="rId6"/>
    <p:sldId id="260" r:id="rId7"/>
    <p:sldId id="262" r:id="rId8"/>
    <p:sldId id="264" r:id="rId9"/>
    <p:sldId id="823" r:id="rId10"/>
    <p:sldId id="877" r:id="rId11"/>
    <p:sldId id="805" r:id="rId12"/>
    <p:sldId id="810" r:id="rId13"/>
    <p:sldId id="848" r:id="rId14"/>
    <p:sldId id="872" r:id="rId15"/>
    <p:sldId id="394" r:id="rId16"/>
    <p:sldId id="833" r:id="rId17"/>
    <p:sldId id="822" r:id="rId18"/>
    <p:sldId id="830" r:id="rId19"/>
    <p:sldId id="829" r:id="rId20"/>
    <p:sldId id="831" r:id="rId21"/>
    <p:sldId id="618" r:id="rId22"/>
    <p:sldId id="603" r:id="rId23"/>
    <p:sldId id="806" r:id="rId24"/>
    <p:sldId id="855" r:id="rId25"/>
    <p:sldId id="804" r:id="rId26"/>
    <p:sldId id="861" r:id="rId27"/>
    <p:sldId id="862" r:id="rId28"/>
    <p:sldId id="863" r:id="rId29"/>
    <p:sldId id="864" r:id="rId30"/>
    <p:sldId id="849" r:id="rId31"/>
    <p:sldId id="266" r:id="rId32"/>
    <p:sldId id="392" r:id="rId33"/>
    <p:sldId id="836" r:id="rId34"/>
    <p:sldId id="818" r:id="rId35"/>
    <p:sldId id="869" r:id="rId36"/>
    <p:sldId id="267" r:id="rId37"/>
    <p:sldId id="838" r:id="rId38"/>
    <p:sldId id="875" r:id="rId39"/>
    <p:sldId id="876" r:id="rId40"/>
    <p:sldId id="263" r:id="rId41"/>
    <p:sldId id="839" r:id="rId42"/>
    <p:sldId id="825" r:id="rId43"/>
    <p:sldId id="395" r:id="rId44"/>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94660"/>
  </p:normalViewPr>
  <p:slideViewPr>
    <p:cSldViewPr snapToGrid="0" showGuides="1">
      <p:cViewPr varScale="1">
        <p:scale>
          <a:sx n="110" d="100"/>
          <a:sy n="110" d="100"/>
        </p:scale>
        <p:origin x="198" y="90"/>
      </p:cViewPr>
      <p:guideLst>
        <p:guide orient="horz" pos="2115"/>
        <p:guide pos="386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2023/4/26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877FC2-5A0F-48A6-8ECD-6B7A8F1A7552}" type="slidenum">
              <a:rPr kumimoji="1" lang="ja-JP" altLang="en-US" smtClean="0"/>
              <a:t>1</a:t>
            </a:fld>
            <a:endParaRPr kumimoji="1" lang="ja-JP" altLang="en-US"/>
          </a:p>
        </p:txBody>
      </p:sp>
    </p:spTree>
    <p:extLst>
      <p:ext uri="{BB962C8B-B14F-4D97-AF65-F5344CB8AC3E}">
        <p14:creationId xmlns:p14="http://schemas.microsoft.com/office/powerpoint/2010/main" val="753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F0E7F-8D43-4817-9093-A82310999E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EC54D3-BE9A-4804-8C32-A5A5F671F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FBA00EF-C9D1-481A-A22D-6DE061483C49}"/>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0883B2F4-C61D-41A9-96D6-3B9FE0F781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FDCD0C-AF9F-4B54-91C8-A5BAEF30E210}"/>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2962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CBF3FB-4E56-4E49-B8F7-60E97EB1F3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050F22-F233-4553-AC25-F64DF56FA26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813877-3425-4C4D-B9CD-8EBFEBCE2E66}"/>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158B4692-9610-4E78-AFA8-5620D02BE1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3DF0E5-6EB4-419D-939A-7AB4022B12D9}"/>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24106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2BB735-AC83-4402-8AE4-2FB1F977434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784301D-28D6-4C53-8606-A51486532BD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B2B653-90A6-4936-B16D-0B620DFFEFB6}"/>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B5510905-D4B7-40E0-AC12-DAC364D27A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99EB91-92D7-4833-ADCB-C2817E8777C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891539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A6912-CB9B-44AA-8D97-5BE91DB96C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C8D9DA-F46E-4767-BDD9-03C4877910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6BB271-AF40-4E46-B37E-D4C19964F8B1}"/>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67A74399-D3BA-4A71-BA5A-516C824C7D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C44BB9-453E-4215-A1B9-03A0BE494D26}"/>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315948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90A41-A56D-4C5B-9CC8-C2C7DF95E1B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FF406EC-1909-4FFE-832B-7CB1D8F81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BD969B8-F509-41C3-975A-5963375ED499}"/>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597D9019-673D-4424-86AF-DD84588BF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CEA439-C59C-49B0-9245-4F22CF66B787}"/>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317438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DF70DC-07D3-460C-91C8-C7F486DA682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D7A5740-22FF-4E39-991A-5F676AE6B8C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9D2717A-C24E-44E5-A8C9-4018E9E1015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74C3252-537B-4C96-995F-78BED38460D9}"/>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2B00D560-ECF4-4B60-BA73-D9FAEBA6E9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E6BF44E-6C8E-450C-9B6A-B3369986320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90538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E1279-EE3D-40B5-8BBF-2256E19848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B130EC5-6F55-43E3-A737-35D3A7A1A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8CC506-54B1-472A-8EC1-C29BB7DC8F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6753F80-F388-4BCA-88DB-72D4CE1A2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266B8F6-95BC-4813-B4BC-F6427B0CA3A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C38C904-251A-442A-ABAD-FF728938AD82}"/>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8" name="フッター プレースホルダー 7">
            <a:extLst>
              <a:ext uri="{FF2B5EF4-FFF2-40B4-BE49-F238E27FC236}">
                <a16:creationId xmlns:a16="http://schemas.microsoft.com/office/drawing/2014/main" id="{A2B17E8E-1D7A-465D-AE1B-0ECC502ED77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11F551F-97A2-4E4A-A366-2B54DB3F8553}"/>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58826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0B3FD6-5920-4C0E-BABA-19E865ED27D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AA21A4-8D30-4A04-AE8F-89A233FB9ECB}"/>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4" name="フッター プレースホルダー 3">
            <a:extLst>
              <a:ext uri="{FF2B5EF4-FFF2-40B4-BE49-F238E27FC236}">
                <a16:creationId xmlns:a16="http://schemas.microsoft.com/office/drawing/2014/main" id="{FD8DC60E-8B34-4678-B9D7-C86B7289066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84947FC-2A88-4585-B978-A6741B1BD0B2}"/>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22235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5CA17E0-A4B6-4E68-A933-4EC7F2E8AC27}"/>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3" name="フッター プレースホルダー 2">
            <a:extLst>
              <a:ext uri="{FF2B5EF4-FFF2-40B4-BE49-F238E27FC236}">
                <a16:creationId xmlns:a16="http://schemas.microsoft.com/office/drawing/2014/main" id="{12647100-9721-48A5-8FCC-41D30D508BC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2FC5A0-6BA4-4D0D-9416-912CF9B438B4}"/>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79260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EAFFBE-274F-4AE2-A764-C27F0EFAB3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5F782C-7A5A-4846-9A9E-CB6E5A629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95B7BCB-B572-453F-B1DD-241CB2737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2EB0F9A-CFDD-46ED-9DC2-6348C2B4662D}"/>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61715CAF-54DE-49B4-A1A6-2EFC156123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6F8498-0D23-47A5-A61F-789083BD252E}"/>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210927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B2A90-3605-43A3-8491-992FE567B6E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7A712D1-85AC-4414-AC44-981E28D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234A565-638A-4EB0-81C3-B00391B13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C50391F-79B3-477B-AFD4-DF8E9702707C}"/>
              </a:ext>
            </a:extLst>
          </p:cNvPr>
          <p:cNvSpPr>
            <a:spLocks noGrp="1"/>
          </p:cNvSpPr>
          <p:nvPr>
            <p:ph type="dt" sz="half" idx="10"/>
          </p:nvPr>
        </p:nvSpPr>
        <p:spPr/>
        <p:txBody>
          <a:bodyPr/>
          <a:lstStyle/>
          <a:p>
            <a:fld id="{94185076-E719-43E1-9738-9FE3B35AFF98}" type="datetimeFigureOut">
              <a:rPr kumimoji="1" lang="ja-JP" altLang="en-US" smtClean="0"/>
              <a:t>2023/4/26</a:t>
            </a:fld>
            <a:endParaRPr kumimoji="1" lang="ja-JP" altLang="en-US"/>
          </a:p>
        </p:txBody>
      </p:sp>
      <p:sp>
        <p:nvSpPr>
          <p:cNvPr id="6" name="フッター プレースホルダー 5">
            <a:extLst>
              <a:ext uri="{FF2B5EF4-FFF2-40B4-BE49-F238E27FC236}">
                <a16:creationId xmlns:a16="http://schemas.microsoft.com/office/drawing/2014/main" id="{6ADA141A-52E0-4DBD-A55A-15D6F58A54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DB1337-5F86-4D75-9ACE-7310F426F65B}"/>
              </a:ext>
            </a:extLst>
          </p:cNvPr>
          <p:cNvSpPr>
            <a:spLocks noGrp="1"/>
          </p:cNvSpPr>
          <p:nvPr>
            <p:ph type="sldNum" sz="quarter" idx="12"/>
          </p:nvPr>
        </p:nvSpPr>
        <p:spPr/>
        <p:txBody>
          <a:body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119533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1ADA7CF-5B86-480A-9B14-A75DF9B689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89773C-106A-43F1-B2AB-200D3AF64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04BE45-0127-4B29-857D-06F45099A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5076-E719-43E1-9738-9FE3B35AFF98}" type="datetimeFigureOut">
              <a:rPr kumimoji="1" lang="ja-JP" altLang="en-US" smtClean="0"/>
              <a:t>2023/4/26</a:t>
            </a:fld>
            <a:endParaRPr kumimoji="1" lang="ja-JP" altLang="en-US"/>
          </a:p>
        </p:txBody>
      </p:sp>
      <p:sp>
        <p:nvSpPr>
          <p:cNvPr id="5" name="フッター プレースホルダー 4">
            <a:extLst>
              <a:ext uri="{FF2B5EF4-FFF2-40B4-BE49-F238E27FC236}">
                <a16:creationId xmlns:a16="http://schemas.microsoft.com/office/drawing/2014/main" id="{2AE990D1-2281-48A5-A095-83076A9352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EE2B87-D4EB-4B62-B399-C0A3BE8E3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6E600-E3CB-4B1D-AF0C-5D3740DC4C8B}" type="slidenum">
              <a:rPr kumimoji="1" lang="ja-JP" altLang="en-US" smtClean="0"/>
              <a:t>‹#›</a:t>
            </a:fld>
            <a:endParaRPr kumimoji="1" lang="ja-JP" altLang="en-US"/>
          </a:p>
        </p:txBody>
      </p:sp>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s://ja.wikipedia.org/wiki/%E5%9C%B0%E6%94%BF%E5%AD%A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hyperlink" Target="https://www.wikiwand.com/ja/%E3%82%A8%E3%83%89%E3%83%AF%E3%83%BC%E3%83%89%E3%83%BB%E3%83%AB%E3%83%88%E3%83%AF%E3%83%83%E3%82%AF#%E8%84%9A%E6%B3%A8" TargetMode="Externa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 Id="rId1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 Id="rId4" Type="http://schemas.openxmlformats.org/officeDocument/2006/relationships/hyperlink" Target="https://www.nikkei.com/article/DGXZQOGR18DMB0Y2A510C200000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 Id="rId5" Type="http://schemas.openxmlformats.org/officeDocument/2006/relationships/image" Target="../media/image59.jpeg"/><Relationship Id="rId4" Type="http://schemas.openxmlformats.org/officeDocument/2006/relationships/hyperlink" Target="https://ja.wikipedia.org/wiki/%E6%9D%B1%E9%83%A8%E7%B7%8F%E5%90%88%E8%A8%88%E7%94%BB"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hyperlink" Target="https://en.weltexpress.info/2022/09/08/documentation-a-rand-report-dated-01-25-2022/"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1.xml"/><Relationship Id="rId5" Type="http://schemas.openxmlformats.org/officeDocument/2006/relationships/image" Target="../media/image89.jpeg"/><Relationship Id="rId4" Type="http://schemas.openxmlformats.org/officeDocument/2006/relationships/image" Target="../media/image88.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108.jpg"/><Relationship Id="rId26" Type="http://schemas.openxmlformats.org/officeDocument/2006/relationships/image" Target="../media/image116.png"/><Relationship Id="rId3" Type="http://schemas.openxmlformats.org/officeDocument/2006/relationships/image" Target="../media/image93.png"/><Relationship Id="rId21" Type="http://schemas.openxmlformats.org/officeDocument/2006/relationships/image" Target="../media/image111.png"/><Relationship Id="rId7" Type="http://schemas.openxmlformats.org/officeDocument/2006/relationships/image" Target="../media/image97.png"/><Relationship Id="rId12" Type="http://schemas.openxmlformats.org/officeDocument/2006/relationships/image" Target="../media/image102.jpg"/><Relationship Id="rId17" Type="http://schemas.openxmlformats.org/officeDocument/2006/relationships/image" Target="../media/image107.png"/><Relationship Id="rId25" Type="http://schemas.openxmlformats.org/officeDocument/2006/relationships/image" Target="../media/image115.png"/><Relationship Id="rId33" Type="http://schemas.openxmlformats.org/officeDocument/2006/relationships/image" Target="../media/image123.png"/><Relationship Id="rId2" Type="http://schemas.openxmlformats.org/officeDocument/2006/relationships/image" Target="../media/image92.png"/><Relationship Id="rId16" Type="http://schemas.openxmlformats.org/officeDocument/2006/relationships/image" Target="../media/image106.png"/><Relationship Id="rId20" Type="http://schemas.openxmlformats.org/officeDocument/2006/relationships/image" Target="../media/image110.png"/><Relationship Id="rId29"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96.png"/><Relationship Id="rId11" Type="http://schemas.openxmlformats.org/officeDocument/2006/relationships/image" Target="../media/image101.jpg"/><Relationship Id="rId24" Type="http://schemas.openxmlformats.org/officeDocument/2006/relationships/image" Target="../media/image114.png"/><Relationship Id="rId32" Type="http://schemas.openxmlformats.org/officeDocument/2006/relationships/image" Target="../media/image122.png"/><Relationship Id="rId5" Type="http://schemas.openxmlformats.org/officeDocument/2006/relationships/image" Target="../media/image95.png"/><Relationship Id="rId15" Type="http://schemas.openxmlformats.org/officeDocument/2006/relationships/image" Target="../media/image105.png"/><Relationship Id="rId23" Type="http://schemas.openxmlformats.org/officeDocument/2006/relationships/image" Target="../media/image113.png"/><Relationship Id="rId28" Type="http://schemas.openxmlformats.org/officeDocument/2006/relationships/image" Target="../media/image118.png"/><Relationship Id="rId10" Type="http://schemas.openxmlformats.org/officeDocument/2006/relationships/image" Target="../media/image100.png"/><Relationship Id="rId19" Type="http://schemas.openxmlformats.org/officeDocument/2006/relationships/image" Target="../media/image109.png"/><Relationship Id="rId31" Type="http://schemas.openxmlformats.org/officeDocument/2006/relationships/image" Target="../media/image121.jp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 Id="rId22" Type="http://schemas.openxmlformats.org/officeDocument/2006/relationships/image" Target="../media/image112.png"/><Relationship Id="rId27" Type="http://schemas.openxmlformats.org/officeDocument/2006/relationships/image" Target="../media/image117.png"/><Relationship Id="rId30" Type="http://schemas.openxmlformats.org/officeDocument/2006/relationships/image" Target="../media/image120.png"/><Relationship Id="rId8"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jpeg"/><Relationship Id="rId7" Type="http://schemas.openxmlformats.org/officeDocument/2006/relationships/image" Target="../media/image128.jpeg"/><Relationship Id="rId2" Type="http://schemas.openxmlformats.org/officeDocument/2006/relationships/image" Target="../media/image124.jpeg"/><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127.jpeg"/><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56887E1D-C6A5-44E5-BA8F-18051EF886CE}"/>
              </a:ext>
            </a:extLst>
          </p:cNvPr>
          <p:cNvGrpSpPr/>
          <p:nvPr/>
        </p:nvGrpSpPr>
        <p:grpSpPr>
          <a:xfrm>
            <a:off x="0" y="-1"/>
            <a:ext cx="12192000" cy="6858000"/>
            <a:chOff x="0" y="-1"/>
            <a:chExt cx="8999539" cy="5400675"/>
          </a:xfrm>
        </p:grpSpPr>
        <p:sp>
          <p:nvSpPr>
            <p:cNvPr id="12" name="正方形/長方形 11">
              <a:extLst>
                <a:ext uri="{FF2B5EF4-FFF2-40B4-BE49-F238E27FC236}">
                  <a16:creationId xmlns:a16="http://schemas.microsoft.com/office/drawing/2014/main" id="{88FAFF29-2F28-448E-BB99-889D44A1DE54}"/>
                </a:ext>
              </a:extLst>
            </p:cNvPr>
            <p:cNvSpPr/>
            <p:nvPr/>
          </p:nvSpPr>
          <p:spPr>
            <a:xfrm>
              <a:off x="639652" y="360608"/>
              <a:ext cx="7720234" cy="4679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sp>
          <p:nvSpPr>
            <p:cNvPr id="13" name="吹き出し: 四角形 12">
              <a:extLst>
                <a:ext uri="{FF2B5EF4-FFF2-40B4-BE49-F238E27FC236}">
                  <a16:creationId xmlns:a16="http://schemas.microsoft.com/office/drawing/2014/main" id="{C442644B-D205-4A6B-A2E3-9E83194E782E}"/>
                </a:ext>
              </a:extLst>
            </p:cNvPr>
            <p:cNvSpPr/>
            <p:nvPr/>
          </p:nvSpPr>
          <p:spPr>
            <a:xfrm>
              <a:off x="754774" y="1863418"/>
              <a:ext cx="4345578" cy="474617"/>
            </a:xfrm>
            <a:prstGeom prst="wedgeRectCallout">
              <a:avLst>
                <a:gd name="adj1" fmla="val -52104"/>
                <a:gd name="adj2" fmla="val -9576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524" dirty="0">
                  <a:solidFill>
                    <a:schemeClr val="tx1"/>
                  </a:solidFill>
                  <a:latin typeface="Meiryo UI" panose="020B0604030504040204" pitchFamily="50" charset="-128"/>
                  <a:ea typeface="Meiryo UI" panose="020B0604030504040204" pitchFamily="50" charset="-128"/>
                </a:rPr>
                <a:t>画像の端部分が見切れてしまう場合がありますので、テキスト含め</a:t>
              </a:r>
              <a:endParaRPr lang="en-US" altLang="ja-JP" sz="1524" dirty="0">
                <a:solidFill>
                  <a:schemeClr val="tx1"/>
                </a:solidFill>
                <a:latin typeface="Meiryo UI" panose="020B0604030504040204" pitchFamily="50" charset="-128"/>
                <a:ea typeface="Meiryo UI" panose="020B0604030504040204" pitchFamily="50" charset="-128"/>
              </a:endParaRPr>
            </a:p>
            <a:p>
              <a:r>
                <a:rPr lang="ja-JP" altLang="en-US" sz="1524" dirty="0">
                  <a:solidFill>
                    <a:schemeClr val="tx1"/>
                  </a:solidFill>
                  <a:latin typeface="Meiryo UI" panose="020B0604030504040204" pitchFamily="50" charset="-128"/>
                  <a:ea typeface="Meiryo UI" panose="020B0604030504040204" pitchFamily="50" charset="-128"/>
                </a:rPr>
                <a:t>確実に表示させたい要素は、</a:t>
              </a:r>
              <a:r>
                <a:rPr lang="ja-JP" altLang="en-US" sz="1524" dirty="0">
                  <a:solidFill>
                    <a:srgbClr val="FF0000"/>
                  </a:solidFill>
                  <a:latin typeface="Meiryo UI" panose="020B0604030504040204" pitchFamily="50" charset="-128"/>
                  <a:ea typeface="Meiryo UI" panose="020B0604030504040204" pitchFamily="50" charset="-128"/>
                </a:rPr>
                <a:t>赤枠</a:t>
              </a:r>
              <a:r>
                <a:rPr lang="ja-JP" altLang="en-US" sz="1524" dirty="0">
                  <a:solidFill>
                    <a:schemeClr val="tx1"/>
                  </a:solidFill>
                  <a:latin typeface="Meiryo UI" panose="020B0604030504040204" pitchFamily="50" charset="-128"/>
                  <a:ea typeface="Meiryo UI" panose="020B0604030504040204" pitchFamily="50" charset="-128"/>
                </a:rPr>
                <a:t>内に入力してください</a:t>
              </a:r>
              <a:endParaRPr lang="en-US" altLang="ja-JP" sz="1524" dirty="0">
                <a:solidFill>
                  <a:schemeClr val="tx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57A833B-7A31-47B4-B582-6AD72F4F4896}"/>
                </a:ext>
              </a:extLst>
            </p:cNvPr>
            <p:cNvSpPr txBox="1"/>
            <p:nvPr/>
          </p:nvSpPr>
          <p:spPr>
            <a:xfrm>
              <a:off x="2374877" y="3214438"/>
              <a:ext cx="4249783" cy="811347"/>
            </a:xfrm>
            <a:prstGeom prst="rect">
              <a:avLst/>
            </a:prstGeom>
            <a:noFill/>
          </p:spPr>
          <p:txBody>
            <a:bodyPr wrap="square" rtlCol="0">
              <a:spAutoFit/>
            </a:bodyPr>
            <a:lstStyle/>
            <a:p>
              <a:pPr algn="ctr"/>
              <a:r>
                <a:rPr lang="en-US" altLang="ja-JP" sz="6095" b="1" dirty="0">
                  <a:latin typeface="Meiryo UI" panose="020B0604030504040204" pitchFamily="50" charset="-128"/>
                  <a:ea typeface="Meiryo UI" panose="020B0604030504040204" pitchFamily="50" charset="-128"/>
                </a:rPr>
                <a:t>XXXXXX</a:t>
              </a:r>
              <a:endParaRPr lang="ja-JP" altLang="en-US" sz="6095" b="1"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3818F1F5-EE8B-4A95-98DB-BF41964DB350}"/>
                </a:ext>
              </a:extLst>
            </p:cNvPr>
            <p:cNvSpPr/>
            <p:nvPr/>
          </p:nvSpPr>
          <p:spPr>
            <a:xfrm>
              <a:off x="0" y="-1"/>
              <a:ext cx="8999538" cy="5400675"/>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286"/>
            </a:p>
          </p:txBody>
        </p:sp>
        <p:pic>
          <p:nvPicPr>
            <p:cNvPr id="17" name="図 16" descr="テキスト が含まれている画像&#10;&#10;自動的に生成された説明">
              <a:extLst>
                <a:ext uri="{FF2B5EF4-FFF2-40B4-BE49-F238E27FC236}">
                  <a16:creationId xmlns:a16="http://schemas.microsoft.com/office/drawing/2014/main" id="{FD8BBDF0-8B51-4F8B-B7A4-A46DF086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6" y="583965"/>
              <a:ext cx="1051040" cy="1051040"/>
            </a:xfrm>
            <a:prstGeom prst="rect">
              <a:avLst/>
            </a:prstGeom>
          </p:spPr>
        </p:pic>
        <p:sp>
          <p:nvSpPr>
            <p:cNvPr id="18" name="テキスト ボックス 17">
              <a:extLst>
                <a:ext uri="{FF2B5EF4-FFF2-40B4-BE49-F238E27FC236}">
                  <a16:creationId xmlns:a16="http://schemas.microsoft.com/office/drawing/2014/main" id="{596328A6-D1C4-46D6-A77D-781D3D061C17}"/>
                </a:ext>
              </a:extLst>
            </p:cNvPr>
            <p:cNvSpPr txBox="1"/>
            <p:nvPr/>
          </p:nvSpPr>
          <p:spPr>
            <a:xfrm>
              <a:off x="1" y="767921"/>
              <a:ext cx="8999538" cy="626638"/>
            </a:xfrm>
            <a:prstGeom prst="rect">
              <a:avLst/>
            </a:prstGeom>
            <a:noFill/>
          </p:spPr>
          <p:txBody>
            <a:bodyPr wrap="square" rtlCol="0">
              <a:spAutoFit/>
            </a:bodyPr>
            <a:lstStyle/>
            <a:p>
              <a:pPr algn="ctr"/>
              <a:r>
                <a:rPr lang="ja-JP" altLang="en-US" sz="4571" b="1"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19" name="テキスト ボックス 18">
              <a:extLst>
                <a:ext uri="{FF2B5EF4-FFF2-40B4-BE49-F238E27FC236}">
                  <a16:creationId xmlns:a16="http://schemas.microsoft.com/office/drawing/2014/main" id="{435A9220-7505-46F1-BD50-BA7C1301D9BA}"/>
                </a:ext>
              </a:extLst>
            </p:cNvPr>
            <p:cNvSpPr txBox="1"/>
            <p:nvPr/>
          </p:nvSpPr>
          <p:spPr>
            <a:xfrm>
              <a:off x="1" y="1508126"/>
              <a:ext cx="8999537" cy="2904197"/>
            </a:xfrm>
            <a:prstGeom prst="rect">
              <a:avLst/>
            </a:prstGeom>
            <a:noFill/>
            <a:effectLst/>
          </p:spPr>
          <p:txBody>
            <a:bodyPr wrap="square" rtlCol="0">
              <a:spAutoFit/>
            </a:bodyPr>
            <a:lstStyle/>
            <a:p>
              <a:pPr algn="ctr"/>
              <a:r>
                <a:rPr lang="ja-JP" altLang="en-US" sz="5079" b="1" dirty="0">
                  <a:solidFill>
                    <a:schemeClr val="accent5">
                      <a:lumMod val="20000"/>
                      <a:lumOff val="80000"/>
                    </a:schemeClr>
                  </a:solidFill>
                  <a:latin typeface="HYHeadLine-Medium" panose="02030600000101010101" pitchFamily="18" charset="-127"/>
                  <a:ea typeface="HG丸ｺﾞｼｯｸM-PRO" panose="020F0600000000000000" pitchFamily="50" charset="-128"/>
                </a:rPr>
                <a:t>第</a:t>
              </a:r>
              <a:r>
                <a:rPr lang="en-US" altLang="ja-JP" sz="5079" b="1" dirty="0">
                  <a:solidFill>
                    <a:schemeClr val="accent5">
                      <a:lumMod val="20000"/>
                      <a:lumOff val="80000"/>
                    </a:schemeClr>
                  </a:solidFill>
                  <a:latin typeface="HYHeadLine-Medium" panose="02030600000101010101" pitchFamily="18" charset="-127"/>
                  <a:ea typeface="HYHeadLine-Medium" panose="02030600000101010101" pitchFamily="18" charset="-127"/>
                </a:rPr>
                <a:t>13</a:t>
              </a:r>
              <a:r>
                <a:rPr lang="ja-JP" altLang="en-US" sz="5079" b="1" dirty="0">
                  <a:solidFill>
                    <a:schemeClr val="accent5">
                      <a:lumMod val="20000"/>
                      <a:lumOff val="80000"/>
                    </a:schemeClr>
                  </a:solidFill>
                  <a:latin typeface="HYHeadLine-Medium" panose="02030600000101010101" pitchFamily="18" charset="-127"/>
                  <a:ea typeface="HG丸ｺﾞｼｯｸM-PRO" panose="020F0600000000000000" pitchFamily="50" charset="-128"/>
                </a:rPr>
                <a:t>回</a:t>
              </a:r>
              <a:endParaRPr lang="en-US" altLang="ja-JP" sz="5079" b="1" dirty="0">
                <a:solidFill>
                  <a:schemeClr val="accent5">
                    <a:lumMod val="20000"/>
                    <a:lumOff val="80000"/>
                  </a:schemeClr>
                </a:solidFill>
                <a:latin typeface="HYHeadLine-Medium" panose="02030600000101010101" pitchFamily="18" charset="-127"/>
                <a:ea typeface="HYHeadLine-Medium" panose="02030600000101010101" pitchFamily="18" charset="-127"/>
              </a:endParaRPr>
            </a:p>
            <a:p>
              <a:pPr algn="ctr"/>
              <a:r>
                <a:rPr lang="ja-JP" altLang="en-US" sz="11174" b="1" dirty="0">
                  <a:solidFill>
                    <a:schemeClr val="bg1"/>
                  </a:solidFill>
                  <a:latin typeface="BIZ UDP明朝 Medium" panose="02020500000000000000" pitchFamily="18" charset="-128"/>
                  <a:ea typeface="BIZ UDP明朝 Medium" panose="02020500000000000000" pitchFamily="18" charset="-128"/>
                </a:rPr>
                <a:t>ユーラシア地経学</a:t>
              </a:r>
              <a:endParaRPr lang="en-US" altLang="ja-JP" sz="11174" b="1" dirty="0">
                <a:solidFill>
                  <a:schemeClr val="bg1"/>
                </a:solidFill>
                <a:latin typeface="BIZ UDP明朝 Medium" panose="02020500000000000000" pitchFamily="18" charset="-128"/>
                <a:ea typeface="BIZ UDP明朝 Medium" panose="02020500000000000000" pitchFamily="18" charset="-128"/>
              </a:endParaRPr>
            </a:p>
            <a:p>
              <a:pPr algn="ctr"/>
              <a:endParaRPr lang="en-US" altLang="ja-JP" sz="2032" b="1" dirty="0">
                <a:solidFill>
                  <a:schemeClr val="bg1"/>
                </a:solidFill>
                <a:latin typeface="BIZ UDP明朝 Medium" panose="02020500000000000000" pitchFamily="18" charset="-128"/>
                <a:ea typeface="BIZ UDP明朝 Medium" panose="02020500000000000000" pitchFamily="18" charset="-128"/>
              </a:endParaRPr>
            </a:p>
            <a:p>
              <a:pPr algn="ctr"/>
              <a:r>
                <a:rPr lang="ja-JP" altLang="en-US" sz="5079" b="1" dirty="0">
                  <a:solidFill>
                    <a:schemeClr val="bg2">
                      <a:lumMod val="90000"/>
                    </a:schemeClr>
                  </a:solidFill>
                  <a:latin typeface="BIZ UDP明朝 Medium" panose="02020500000000000000" pitchFamily="18" charset="-128"/>
                  <a:ea typeface="BIZ UDP明朝 Medium" panose="02020500000000000000" pitchFamily="18" charset="-128"/>
                </a:rPr>
                <a:t>～リムランド、中央回廊、大陸</a:t>
              </a:r>
              <a:r>
                <a:rPr lang="en-US" altLang="ja-JP" sz="5079" b="1" dirty="0">
                  <a:solidFill>
                    <a:schemeClr val="bg2">
                      <a:lumMod val="90000"/>
                    </a:schemeClr>
                  </a:solidFill>
                  <a:latin typeface="BIZ UDP明朝 Medium" panose="02020500000000000000" pitchFamily="18" charset="-128"/>
                  <a:ea typeface="BIZ UDP明朝 Medium" panose="02020500000000000000" pitchFamily="18" charset="-128"/>
                </a:rPr>
                <a:t>DX</a:t>
              </a:r>
              <a:r>
                <a:rPr lang="ja-JP" altLang="en-US" sz="5079" b="1" dirty="0">
                  <a:solidFill>
                    <a:schemeClr val="bg2">
                      <a:lumMod val="90000"/>
                    </a:schemeClr>
                  </a:solidFill>
                  <a:latin typeface="BIZ UDP明朝 Medium" panose="02020500000000000000" pitchFamily="18" charset="-128"/>
                  <a:ea typeface="BIZ UDP明朝 Medium" panose="02020500000000000000" pitchFamily="18" charset="-128"/>
                </a:rPr>
                <a:t>～</a:t>
              </a:r>
              <a:endParaRPr lang="ja-JP" altLang="en-US" sz="5079" dirty="0">
                <a:ln w="19050">
                  <a:solidFill>
                    <a:schemeClr val="bg1">
                      <a:lumMod val="95000"/>
                    </a:schemeClr>
                  </a:solidFill>
                </a:ln>
                <a:solidFill>
                  <a:schemeClr val="bg2">
                    <a:lumMod val="90000"/>
                  </a:schemeClr>
                </a:solidFill>
                <a:effectLst>
                  <a:outerShdw blurRad="38100" dist="38100" dir="2700000" algn="tl">
                    <a:srgbClr val="000000">
                      <a:alpha val="43137"/>
                    </a:srgbClr>
                  </a:outerShdw>
                </a:effectLst>
                <a:latin typeface="UD Digi Kyokasho NK-B" panose="02020700000000000000" pitchFamily="18" charset="-128"/>
                <a:ea typeface="UD Digi Kyokasho NK-B" panose="02020700000000000000" pitchFamily="18" charset="-128"/>
              </a:endParaRPr>
            </a:p>
          </p:txBody>
        </p:sp>
      </p:grpSp>
    </p:spTree>
    <p:extLst>
      <p:ext uri="{BB962C8B-B14F-4D97-AF65-F5344CB8AC3E}">
        <p14:creationId xmlns:p14="http://schemas.microsoft.com/office/powerpoint/2010/main" val="71412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6420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戦前にブーム、敗戦後は禁じられた「地政学」？</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050" name="Picture 2" descr="悪の論理 倉前盛通 に対する画像結果">
            <a:extLst>
              <a:ext uri="{FF2B5EF4-FFF2-40B4-BE49-F238E27FC236}">
                <a16:creationId xmlns:a16="http://schemas.microsoft.com/office/drawing/2014/main" id="{98BFF2D7-6DFB-4627-8367-9CD46C4A7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12" y="3429001"/>
            <a:ext cx="2150616" cy="28640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新・悪の論理 : 日本のゲオポリティクはこれだ(倉前盛通 著) / シルバー書房 / 古本、中古本、古書籍の通販は「日本の古本屋」">
            <a:extLst>
              <a:ext uri="{FF2B5EF4-FFF2-40B4-BE49-F238E27FC236}">
                <a16:creationId xmlns:a16="http://schemas.microsoft.com/office/drawing/2014/main" id="{C3F45670-5FB5-47E5-89BA-963F374CE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793" y="3429000"/>
            <a:ext cx="3824100" cy="286404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DD3CD77-5B20-45D6-8C5E-04A8AF3529A3}"/>
              </a:ext>
            </a:extLst>
          </p:cNvPr>
          <p:cNvSpPr txBox="1"/>
          <p:nvPr/>
        </p:nvSpPr>
        <p:spPr>
          <a:xfrm>
            <a:off x="817300" y="3407801"/>
            <a:ext cx="1376039"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1977</a:t>
            </a:r>
            <a:r>
              <a:rPr kumimoji="1" lang="ja-JP" altLang="en-US" dirty="0">
                <a:latin typeface="BIZ UDPゴシック" panose="020B0400000000000000" pitchFamily="50" charset="-128"/>
                <a:ea typeface="BIZ UDPゴシック" panose="020B0400000000000000" pitchFamily="50" charset="-128"/>
              </a:rPr>
              <a:t>年</a:t>
            </a:r>
          </a:p>
        </p:txBody>
      </p:sp>
      <p:sp>
        <p:nvSpPr>
          <p:cNvPr id="6" name="テキスト ボックス 5">
            <a:extLst>
              <a:ext uri="{FF2B5EF4-FFF2-40B4-BE49-F238E27FC236}">
                <a16:creationId xmlns:a16="http://schemas.microsoft.com/office/drawing/2014/main" id="{4D22F3A6-433D-491E-897B-345F2ABA8646}"/>
              </a:ext>
            </a:extLst>
          </p:cNvPr>
          <p:cNvSpPr txBox="1"/>
          <p:nvPr/>
        </p:nvSpPr>
        <p:spPr>
          <a:xfrm>
            <a:off x="5473780" y="3429000"/>
            <a:ext cx="1376039"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1985</a:t>
            </a:r>
            <a:r>
              <a:rPr kumimoji="1" lang="ja-JP" altLang="en-US" dirty="0">
                <a:latin typeface="BIZ UDPゴシック" panose="020B0400000000000000" pitchFamily="50" charset="-128"/>
                <a:ea typeface="BIZ UDPゴシック" panose="020B0400000000000000" pitchFamily="50" charset="-128"/>
              </a:rPr>
              <a:t>年</a:t>
            </a:r>
          </a:p>
        </p:txBody>
      </p:sp>
      <p:sp>
        <p:nvSpPr>
          <p:cNvPr id="3" name="テキスト ボックス 2">
            <a:extLst>
              <a:ext uri="{FF2B5EF4-FFF2-40B4-BE49-F238E27FC236}">
                <a16:creationId xmlns:a16="http://schemas.microsoft.com/office/drawing/2014/main" id="{0E25C87C-6EFA-444D-8716-781EB766BB1B}"/>
              </a:ext>
            </a:extLst>
          </p:cNvPr>
          <p:cNvSpPr txBox="1"/>
          <p:nvPr/>
        </p:nvSpPr>
        <p:spPr>
          <a:xfrm>
            <a:off x="488826" y="6293041"/>
            <a:ext cx="170451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倉前盛通</a:t>
            </a:r>
          </a:p>
        </p:txBody>
      </p:sp>
      <p:sp>
        <p:nvSpPr>
          <p:cNvPr id="13" name="テキスト ボックス 12">
            <a:extLst>
              <a:ext uri="{FF2B5EF4-FFF2-40B4-BE49-F238E27FC236}">
                <a16:creationId xmlns:a16="http://schemas.microsoft.com/office/drawing/2014/main" id="{56FB1E3B-393F-448F-BCEB-C370DF1B6745}"/>
              </a:ext>
            </a:extLst>
          </p:cNvPr>
          <p:cNvSpPr txBox="1"/>
          <p:nvPr/>
        </p:nvSpPr>
        <p:spPr>
          <a:xfrm>
            <a:off x="430013" y="765712"/>
            <a:ext cx="11428612" cy="2062103"/>
          </a:xfrm>
          <a:prstGeom prst="rect">
            <a:avLst/>
          </a:prstGeom>
          <a:noFill/>
        </p:spPr>
        <p:txBody>
          <a:bodyPr wrap="square">
            <a:spAutoFit/>
          </a:bodyPr>
          <a:lstStyle/>
          <a:p>
            <a:r>
              <a:rPr lang="ja-JP" altLang="en-US" sz="2000" b="1" dirty="0">
                <a:latin typeface="BIZ UDPゴシック" panose="020B0400000000000000" pitchFamily="50" charset="-128"/>
                <a:ea typeface="BIZ UDPゴシック" panose="020B0400000000000000" pitchFamily="50" charset="-128"/>
              </a:rPr>
              <a:t>地政学</a:t>
            </a:r>
            <a:r>
              <a:rPr lang="ja-JP" altLang="en-US" sz="2000" dirty="0">
                <a:latin typeface="BIZ UDPゴシック" panose="020B0400000000000000" pitchFamily="50" charset="-128"/>
                <a:ea typeface="BIZ UDPゴシック" panose="020B0400000000000000" pitchFamily="50" charset="-128"/>
              </a:rPr>
              <a:t>（ちせいがく、独</a:t>
            </a:r>
            <a:r>
              <a:rPr lang="en-US" altLang="ja-JP" sz="2000" dirty="0">
                <a:latin typeface="BIZ UDPゴシック" panose="020B0400000000000000" pitchFamily="50" charset="-128"/>
                <a:ea typeface="BIZ UDPゴシック" panose="020B0400000000000000" pitchFamily="50" charset="-128"/>
              </a:rPr>
              <a:t>: </a:t>
            </a:r>
            <a:r>
              <a:rPr lang="en-US" altLang="ja-JP" sz="2000" dirty="0" err="1">
                <a:latin typeface="BIZ UDPゴシック" panose="020B0400000000000000" pitchFamily="50" charset="-128"/>
                <a:ea typeface="BIZ UDPゴシック" panose="020B0400000000000000" pitchFamily="50" charset="-128"/>
              </a:rPr>
              <a:t>Geopolitik</a:t>
            </a:r>
            <a:r>
              <a:rPr lang="ja-JP" altLang="en-US" sz="2000" dirty="0">
                <a:latin typeface="BIZ UDPゴシック" panose="020B0400000000000000" pitchFamily="50" charset="-128"/>
                <a:ea typeface="BIZ UDPゴシック" panose="020B0400000000000000" pitchFamily="50" charset="-128"/>
              </a:rPr>
              <a:t>）は、国際政治を考察するにあたって、その地理的条件を重視する学問である。</a:t>
            </a:r>
          </a:p>
          <a:p>
            <a:endParaRPr lang="ja-JP" altLang="en-US" sz="1100" dirty="0">
              <a:latin typeface="BIZ UDPゴシック" panose="020B0400000000000000" pitchFamily="50" charset="-128"/>
              <a:ea typeface="BIZ UDPゴシック" panose="020B0400000000000000" pitchFamily="50" charset="-128"/>
            </a:endParaRPr>
          </a:p>
          <a:p>
            <a:r>
              <a:rPr lang="en-US" altLang="ja-JP" sz="2000" dirty="0">
                <a:latin typeface="BIZ UDPゴシック" panose="020B0400000000000000" pitchFamily="50" charset="-128"/>
                <a:ea typeface="BIZ UDPゴシック" panose="020B0400000000000000" pitchFamily="50" charset="-128"/>
              </a:rPr>
              <a:t>19</a:t>
            </a:r>
            <a:r>
              <a:rPr lang="ja-JP" altLang="en-US" sz="2000" dirty="0">
                <a:latin typeface="BIZ UDPゴシック" panose="020B0400000000000000" pitchFamily="50" charset="-128"/>
                <a:ea typeface="BIZ UDPゴシック" panose="020B0400000000000000" pitchFamily="50" charset="-128"/>
              </a:rPr>
              <a:t>世紀から</a:t>
            </a:r>
            <a:r>
              <a:rPr lang="en-US" altLang="ja-JP" sz="2000" dirty="0">
                <a:latin typeface="BIZ UDPゴシック" panose="020B0400000000000000" pitchFamily="50" charset="-128"/>
                <a:ea typeface="BIZ UDPゴシック" panose="020B0400000000000000" pitchFamily="50" charset="-128"/>
              </a:rPr>
              <a:t>20</a:t>
            </a:r>
            <a:r>
              <a:rPr lang="ja-JP" altLang="en-US" sz="2000" dirty="0">
                <a:latin typeface="BIZ UDPゴシック" panose="020B0400000000000000" pitchFamily="50" charset="-128"/>
                <a:ea typeface="BIZ UDPゴシック" panose="020B0400000000000000" pitchFamily="50" charset="-128"/>
              </a:rPr>
              <a:t>世紀初期にかけて形成された伝統的地政学は国家有機体説と環境決定論を理論的基盤とし、ドイツ・イギリス・日本・アメリカ合衆国などにおいて、自国の利益を拡張するための方法論的道具として用いられてきた。</a:t>
            </a:r>
            <a:endParaRPr lang="en-US" altLang="ja-JP" sz="2000" dirty="0">
              <a:latin typeface="BIZ UDPゴシック" panose="020B0400000000000000" pitchFamily="50" charset="-128"/>
              <a:ea typeface="BIZ UDPゴシック" panose="020B0400000000000000" pitchFamily="50" charset="-128"/>
            </a:endParaRPr>
          </a:p>
          <a:p>
            <a:pPr algn="r"/>
            <a:r>
              <a:rPr lang="ja-JP" altLang="en-US" sz="1600" dirty="0">
                <a:latin typeface="BIZ UDPゴシック" panose="020B0400000000000000" pitchFamily="50" charset="-128"/>
                <a:ea typeface="BIZ UDPゴシック" panose="020B0400000000000000" pitchFamily="50" charset="-128"/>
              </a:rPr>
              <a:t>（出所） </a:t>
            </a:r>
            <a:r>
              <a:rPr lang="ja-JP" altLang="en-US" sz="1600" dirty="0">
                <a:latin typeface="BIZ UDPゴシック" panose="020B0400000000000000" pitchFamily="50" charset="-128"/>
                <a:ea typeface="BIZ UDPゴシック" panose="020B0400000000000000" pitchFamily="50" charset="-128"/>
                <a:hlinkClick r:id="rId4"/>
              </a:rPr>
              <a:t>地政学 </a:t>
            </a:r>
            <a:r>
              <a:rPr lang="en-US" altLang="ja-JP" sz="1600" dirty="0">
                <a:latin typeface="BIZ UDPゴシック" panose="020B0400000000000000" pitchFamily="50" charset="-128"/>
                <a:ea typeface="BIZ UDPゴシック" panose="020B0400000000000000" pitchFamily="50" charset="-128"/>
                <a:hlinkClick r:id="rId4"/>
              </a:rPr>
              <a:t>- Wikipedia</a:t>
            </a:r>
            <a:endParaRPr lang="ja-JP" altLang="en-US" sz="1600" dirty="0">
              <a:latin typeface="BIZ UDPゴシック" panose="020B0400000000000000" pitchFamily="50" charset="-128"/>
              <a:ea typeface="BIZ UDPゴシック" panose="020B0400000000000000" pitchFamily="50" charset="-128"/>
            </a:endParaRPr>
          </a:p>
        </p:txBody>
      </p:sp>
      <p:pic>
        <p:nvPicPr>
          <p:cNvPr id="1026" name="Picture 2" descr="地政学　本 に対する画像結果">
            <a:extLst>
              <a:ext uri="{FF2B5EF4-FFF2-40B4-BE49-F238E27FC236}">
                <a16:creationId xmlns:a16="http://schemas.microsoft.com/office/drawing/2014/main" id="{560798F8-5F7D-4FFA-8794-782CC22DE9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7088" y="3283141"/>
            <a:ext cx="1876425"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地政学 2巻8号 / 山吹書房 / 古本、中古本、古書籍の通販は「日本の古本屋」">
            <a:extLst>
              <a:ext uri="{FF2B5EF4-FFF2-40B4-BE49-F238E27FC236}">
                <a16:creationId xmlns:a16="http://schemas.microsoft.com/office/drawing/2014/main" id="{A98E41F1-8998-4D77-A4B1-08A6D0344F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1782" y="2984595"/>
            <a:ext cx="2426843"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78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C3A2A9D1-D924-4B4B-B264-F47C8E33AA26}"/>
              </a:ext>
            </a:extLst>
          </p:cNvPr>
          <p:cNvSpPr txBox="1"/>
          <p:nvPr/>
        </p:nvSpPr>
        <p:spPr>
          <a:xfrm>
            <a:off x="153466" y="5313751"/>
            <a:ext cx="2206070" cy="530736"/>
          </a:xfrm>
          <a:prstGeom prst="rect">
            <a:avLst/>
          </a:prstGeom>
          <a:noFill/>
        </p:spPr>
        <p:txBody>
          <a:bodyPr wrap="square" rtlCol="0">
            <a:spAutoFit/>
          </a:bodyPr>
          <a:lstStyle/>
          <a:p>
            <a:endParaRPr kumimoji="1" lang="ja-JP" altLang="en-US" dirty="0"/>
          </a:p>
        </p:txBody>
      </p:sp>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BIZ UDPゴシック" panose="020B0400000000000000" pitchFamily="50" charset="-128"/>
                <a:ea typeface="BIZ UDPゴシック" panose="020B0400000000000000" pitchFamily="50" charset="-128"/>
              </a:rPr>
              <a:t>地経学</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1028" name="Picture 4" descr="富国と強兵 地政経済学序説">
            <a:extLst>
              <a:ext uri="{FF2B5EF4-FFF2-40B4-BE49-F238E27FC236}">
                <a16:creationId xmlns:a16="http://schemas.microsoft.com/office/drawing/2014/main" id="{956245B9-9F97-4DBC-909D-BF83FF3AE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22" y="875067"/>
            <a:ext cx="2763132" cy="375368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09769B1-16AB-43D8-AE68-970951865374}"/>
              </a:ext>
            </a:extLst>
          </p:cNvPr>
          <p:cNvSpPr txBox="1"/>
          <p:nvPr/>
        </p:nvSpPr>
        <p:spPr>
          <a:xfrm>
            <a:off x="3056096" y="727823"/>
            <a:ext cx="8809360" cy="2308324"/>
          </a:xfrm>
          <a:prstGeom prst="rect">
            <a:avLst/>
          </a:prstGeom>
          <a:noFill/>
        </p:spPr>
        <p:txBody>
          <a:bodyPr wrap="square">
            <a:spAutoFit/>
          </a:bodyPr>
          <a:lstStyle/>
          <a:p>
            <a:r>
              <a:rPr lang="ja-JP" altLang="en-US" b="0" i="0" dirty="0">
                <a:solidFill>
                  <a:srgbClr val="333333"/>
                </a:solidFill>
                <a:effectLst/>
                <a:latin typeface="BIZ UDPゴシック" panose="020B0400000000000000" pitchFamily="50" charset="-128"/>
                <a:ea typeface="BIZ UDPゴシック" panose="020B0400000000000000" pitchFamily="50" charset="-128"/>
              </a:rPr>
              <a:t>●「地政経済学」とは、「富国」と「強兵」、すなわち経済力と政治力・軍事力との間の密接不可分な関係を解明しようとする社会科学。</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r>
              <a:rPr lang="ja-JP" altLang="en-US" b="0" i="0" dirty="0">
                <a:solidFill>
                  <a:srgbClr val="333333"/>
                </a:solidFill>
                <a:effectLst/>
                <a:latin typeface="BIZ UDPゴシック" panose="020B0400000000000000" pitchFamily="50" charset="-128"/>
                <a:ea typeface="BIZ UDPゴシック" panose="020B0400000000000000" pitchFamily="50" charset="-128"/>
              </a:rPr>
              <a:t>●</a:t>
            </a:r>
            <a:r>
              <a:rPr lang="ja-JP" altLang="en-US" dirty="0">
                <a:solidFill>
                  <a:srgbClr val="333333"/>
                </a:solidFill>
                <a:latin typeface="BIZ UDPゴシック" panose="020B0400000000000000" pitchFamily="50" charset="-128"/>
                <a:ea typeface="BIZ UDPゴシック" panose="020B0400000000000000" pitchFamily="50" charset="-128"/>
              </a:rPr>
              <a:t>地経学の提唱者は、ルトワックと言われている。</a:t>
            </a:r>
            <a:r>
              <a:rPr lang="ja-JP" altLang="en-US" b="0" i="0" dirty="0">
                <a:solidFill>
                  <a:srgbClr val="333333"/>
                </a:solidFill>
                <a:effectLst/>
                <a:latin typeface="BIZ UDPゴシック" panose="020B0400000000000000" pitchFamily="50" charset="-128"/>
                <a:ea typeface="BIZ UDPゴシック" panose="020B0400000000000000" pitchFamily="50" charset="-128"/>
              </a:rPr>
              <a:t>地政学なくして経済を理解することはできず、経済なくして地政学を理解することはできない。</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endParaRPr lang="en-US" altLang="ja-JP" dirty="0">
              <a:solidFill>
                <a:srgbClr val="333333"/>
              </a:solidFill>
              <a:latin typeface="BIZ UDPゴシック" panose="020B0400000000000000" pitchFamily="50" charset="-128"/>
              <a:ea typeface="BIZ UDPゴシック" panose="020B0400000000000000" pitchFamily="50" charset="-128"/>
            </a:endParaRPr>
          </a:p>
          <a:p>
            <a:r>
              <a:rPr lang="ja-JP" altLang="en-US" dirty="0">
                <a:solidFill>
                  <a:srgbClr val="333333"/>
                </a:solidFill>
                <a:latin typeface="BIZ UDPゴシック" panose="020B0400000000000000" pitchFamily="50" charset="-128"/>
                <a:ea typeface="BIZ UDPゴシック" panose="020B0400000000000000" pitchFamily="50" charset="-128"/>
              </a:rPr>
              <a:t>●</a:t>
            </a:r>
            <a:r>
              <a:rPr lang="en-US" altLang="ja-JP" dirty="0">
                <a:solidFill>
                  <a:srgbClr val="333333"/>
                </a:solidFill>
                <a:latin typeface="BIZ UDPゴシック" panose="020B0400000000000000" pitchFamily="50" charset="-128"/>
                <a:ea typeface="BIZ UDPゴシック" panose="020B0400000000000000" pitchFamily="50" charset="-128"/>
              </a:rPr>
              <a:t>『</a:t>
            </a:r>
            <a:r>
              <a:rPr lang="ja-JP" altLang="en-US" dirty="0">
                <a:solidFill>
                  <a:srgbClr val="333333"/>
                </a:solidFill>
                <a:latin typeface="BIZ UDPゴシック" panose="020B0400000000000000" pitchFamily="50" charset="-128"/>
                <a:ea typeface="BIZ UDPゴシック" panose="020B0400000000000000" pitchFamily="50" charset="-128"/>
              </a:rPr>
              <a:t>富国と強兵</a:t>
            </a:r>
            <a:r>
              <a:rPr lang="en-US" altLang="ja-JP" dirty="0">
                <a:solidFill>
                  <a:srgbClr val="333333"/>
                </a:solidFill>
                <a:latin typeface="BIZ UDPゴシック" panose="020B0400000000000000" pitchFamily="50" charset="-128"/>
                <a:ea typeface="BIZ UDPゴシック" panose="020B0400000000000000" pitchFamily="50" charset="-128"/>
              </a:rPr>
              <a:t>』</a:t>
            </a:r>
            <a:r>
              <a:rPr lang="ja-JP" altLang="en-US" dirty="0">
                <a:solidFill>
                  <a:srgbClr val="333333"/>
                </a:solidFill>
                <a:latin typeface="BIZ UDPゴシック" panose="020B0400000000000000" pitchFamily="50" charset="-128"/>
                <a:ea typeface="BIZ UDPゴシック" panose="020B0400000000000000" pitchFamily="50" charset="-128"/>
              </a:rPr>
              <a:t>は、日本に現代貨幣理論（</a:t>
            </a:r>
            <a:r>
              <a:rPr lang="en-US" altLang="ja-JP" dirty="0">
                <a:solidFill>
                  <a:srgbClr val="333333"/>
                </a:solidFill>
                <a:latin typeface="BIZ UDPゴシック" panose="020B0400000000000000" pitchFamily="50" charset="-128"/>
                <a:ea typeface="BIZ UDPゴシック" panose="020B0400000000000000" pitchFamily="50" charset="-128"/>
              </a:rPr>
              <a:t>Modern Monetary Theory</a:t>
            </a:r>
            <a:r>
              <a:rPr lang="ja-JP" altLang="en-US" dirty="0">
                <a:solidFill>
                  <a:srgbClr val="333333"/>
                </a:solidFill>
                <a:latin typeface="BIZ UDPゴシック" panose="020B0400000000000000" pitchFamily="50" charset="-128"/>
                <a:ea typeface="BIZ UDPゴシック" panose="020B0400000000000000" pitchFamily="50" charset="-128"/>
              </a:rPr>
              <a:t>：</a:t>
            </a:r>
            <a:r>
              <a:rPr lang="en-US" altLang="ja-JP" dirty="0">
                <a:solidFill>
                  <a:srgbClr val="333333"/>
                </a:solidFill>
                <a:latin typeface="BIZ UDPゴシック" panose="020B0400000000000000" pitchFamily="50" charset="-128"/>
                <a:ea typeface="BIZ UDPゴシック" panose="020B0400000000000000" pitchFamily="50" charset="-128"/>
              </a:rPr>
              <a:t>MMT</a:t>
            </a:r>
            <a:r>
              <a:rPr lang="ja-JP" altLang="en-US" dirty="0">
                <a:solidFill>
                  <a:srgbClr val="333333"/>
                </a:solidFill>
                <a:latin typeface="BIZ UDPゴシック" panose="020B0400000000000000" pitchFamily="50" charset="-128"/>
                <a:ea typeface="BIZ UDPゴシック" panose="020B0400000000000000" pitchFamily="50" charset="-128"/>
              </a:rPr>
              <a:t>）を紹介した最初だと思う。</a:t>
            </a:r>
            <a:endParaRPr lang="ja-JP" altLang="en-US" dirty="0">
              <a:latin typeface="BIZ UDPゴシック" panose="020B0400000000000000" pitchFamily="50" charset="-128"/>
              <a:ea typeface="BIZ UDPゴシック" panose="020B0400000000000000" pitchFamily="50" charset="-128"/>
            </a:endParaRPr>
          </a:p>
        </p:txBody>
      </p:sp>
      <p:pic>
        <p:nvPicPr>
          <p:cNvPr id="1030" name="Picture 6" descr="すべての画像">
            <a:extLst>
              <a:ext uri="{FF2B5EF4-FFF2-40B4-BE49-F238E27FC236}">
                <a16:creationId xmlns:a16="http://schemas.microsoft.com/office/drawing/2014/main" id="{377F6262-1FCE-478F-84E2-65BF742F9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22" y="4740210"/>
            <a:ext cx="1398233" cy="189438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40327C6-4CC1-4D84-B233-FB1A5667272B}"/>
              </a:ext>
            </a:extLst>
          </p:cNvPr>
          <p:cNvSpPr txBox="1"/>
          <p:nvPr/>
        </p:nvSpPr>
        <p:spPr>
          <a:xfrm>
            <a:off x="1674530" y="5480021"/>
            <a:ext cx="3286299" cy="1169551"/>
          </a:xfrm>
          <a:prstGeom prst="rect">
            <a:avLst/>
          </a:prstGeom>
          <a:noFill/>
        </p:spPr>
        <p:txBody>
          <a:bodyPr wrap="square">
            <a:spAutoFit/>
          </a:bodyPr>
          <a:lstStyle/>
          <a:p>
            <a:r>
              <a:rPr lang="ja-JP" altLang="en-US" sz="1400" dirty="0">
                <a:latin typeface="BIZ UDPゴシック" panose="020B0400000000000000" pitchFamily="50" charset="-128"/>
                <a:ea typeface="BIZ UDPゴシック" panose="020B0400000000000000" pitchFamily="50" charset="-128"/>
              </a:rPr>
              <a:t>経済産業省　商務情報政策局</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　商務・サービスグループ</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　　消費・流通政策課長 </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　　（併）大規模小売店舗立地法相談室長</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　　（併）物流企画室長</a:t>
            </a:r>
          </a:p>
        </p:txBody>
      </p:sp>
      <p:sp>
        <p:nvSpPr>
          <p:cNvPr id="6" name="テキスト ボックス 5">
            <a:extLst>
              <a:ext uri="{FF2B5EF4-FFF2-40B4-BE49-F238E27FC236}">
                <a16:creationId xmlns:a16="http://schemas.microsoft.com/office/drawing/2014/main" id="{D335F242-7965-43E5-9DDE-20B774FD9FD6}"/>
              </a:ext>
            </a:extLst>
          </p:cNvPr>
          <p:cNvSpPr txBox="1"/>
          <p:nvPr/>
        </p:nvSpPr>
        <p:spPr>
          <a:xfrm>
            <a:off x="813396" y="534699"/>
            <a:ext cx="1722268" cy="338554"/>
          </a:xfrm>
          <a:prstGeom prst="rect">
            <a:avLst/>
          </a:prstGeom>
          <a:noFill/>
        </p:spPr>
        <p:txBody>
          <a:bodyPr wrap="square" rtlCol="0">
            <a:spAutoFit/>
          </a:bodyPr>
          <a:lstStyle/>
          <a:p>
            <a:pPr algn="ctr"/>
            <a:r>
              <a:rPr kumimoji="1" lang="en-US" altLang="ja-JP" sz="1600" dirty="0">
                <a:latin typeface="BIZ UDPゴシック" panose="020B0400000000000000" pitchFamily="50" charset="-128"/>
                <a:ea typeface="BIZ UDPゴシック" panose="020B0400000000000000" pitchFamily="50" charset="-128"/>
              </a:rPr>
              <a:t>2016</a:t>
            </a:r>
            <a:r>
              <a:rPr kumimoji="1" lang="ja-JP" altLang="en-US" sz="1600" dirty="0">
                <a:latin typeface="BIZ UDPゴシック" panose="020B0400000000000000" pitchFamily="50" charset="-128"/>
                <a:ea typeface="BIZ UDPゴシック" panose="020B0400000000000000" pitchFamily="50" charset="-128"/>
              </a:rPr>
              <a:t>年</a:t>
            </a:r>
          </a:p>
        </p:txBody>
      </p:sp>
      <p:pic>
        <p:nvPicPr>
          <p:cNvPr id="3074" name="Picture 2">
            <a:extLst>
              <a:ext uri="{FF2B5EF4-FFF2-40B4-BE49-F238E27FC236}">
                <a16:creationId xmlns:a16="http://schemas.microsoft.com/office/drawing/2014/main" id="{D6E962B3-D576-4B02-B1AD-4803280BE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0399" y="3218161"/>
            <a:ext cx="2658135" cy="343141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235FD2F2-F28D-4CFB-A313-EC915C8F220A}"/>
              </a:ext>
            </a:extLst>
          </p:cNvPr>
          <p:cNvSpPr txBox="1"/>
          <p:nvPr/>
        </p:nvSpPr>
        <p:spPr>
          <a:xfrm>
            <a:off x="9490333" y="6623328"/>
            <a:ext cx="2504500" cy="261610"/>
          </a:xfrm>
          <a:prstGeom prst="rect">
            <a:avLst/>
          </a:prstGeom>
          <a:noFill/>
        </p:spPr>
        <p:txBody>
          <a:bodyPr wrap="square">
            <a:spAutoFit/>
          </a:bodyPr>
          <a:lstStyle/>
          <a:p>
            <a:pPr algn="ctr"/>
            <a:r>
              <a:rPr lang="ja-JP" altLang="en-US" sz="1100" dirty="0">
                <a:hlinkClick r:id="rId5"/>
              </a:rPr>
              <a:t>エドワード・ルトワック </a:t>
            </a:r>
            <a:r>
              <a:rPr lang="en-US" altLang="ja-JP" sz="1100" dirty="0">
                <a:hlinkClick r:id="rId5"/>
              </a:rPr>
              <a:t>- </a:t>
            </a:r>
            <a:r>
              <a:rPr lang="en-US" altLang="ja-JP" sz="1100" dirty="0" err="1">
                <a:hlinkClick r:id="rId5"/>
              </a:rPr>
              <a:t>Wikiwand</a:t>
            </a:r>
            <a:endParaRPr lang="ja-JP" altLang="en-US" sz="1100" dirty="0"/>
          </a:p>
        </p:txBody>
      </p:sp>
      <p:sp>
        <p:nvSpPr>
          <p:cNvPr id="3" name="テキスト ボックス 2">
            <a:extLst>
              <a:ext uri="{FF2B5EF4-FFF2-40B4-BE49-F238E27FC236}">
                <a16:creationId xmlns:a16="http://schemas.microsoft.com/office/drawing/2014/main" id="{4A59BBB4-6892-4B5B-AC42-D68449ABD9AB}"/>
              </a:ext>
            </a:extLst>
          </p:cNvPr>
          <p:cNvSpPr txBox="1"/>
          <p:nvPr/>
        </p:nvSpPr>
        <p:spPr>
          <a:xfrm>
            <a:off x="3173986" y="3218161"/>
            <a:ext cx="6052208" cy="1754326"/>
          </a:xfrm>
          <a:prstGeom prst="rect">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ja-JP" altLang="en-US" i="0" dirty="0">
                <a:solidFill>
                  <a:srgbClr val="111111"/>
                </a:solidFill>
                <a:effectLst/>
                <a:latin typeface="Roboto" panose="02000000000000000000" pitchFamily="2" charset="0"/>
              </a:rPr>
              <a:t>地経学（</a:t>
            </a:r>
            <a:r>
              <a:rPr lang="en-US" altLang="ja-JP" i="0" dirty="0">
                <a:solidFill>
                  <a:srgbClr val="111111"/>
                </a:solidFill>
                <a:effectLst/>
                <a:latin typeface="Roboto" panose="02000000000000000000" pitchFamily="2" charset="0"/>
              </a:rPr>
              <a:t>geoeconomics</a:t>
            </a:r>
            <a:r>
              <a:rPr lang="ja-JP" altLang="en-US" i="0" dirty="0">
                <a:solidFill>
                  <a:srgbClr val="111111"/>
                </a:solidFill>
                <a:effectLst/>
                <a:latin typeface="Roboto" panose="02000000000000000000" pitchFamily="2" charset="0"/>
              </a:rPr>
              <a:t>）とは、経済や資源の時間的、空間的そして政治的側面の研究をする学問である。</a:t>
            </a:r>
            <a:endParaRPr lang="en-US" altLang="ja-JP" i="0" dirty="0">
              <a:solidFill>
                <a:srgbClr val="111111"/>
              </a:solidFill>
              <a:effectLst/>
              <a:latin typeface="Roboto" panose="02000000000000000000" pitchFamily="2" charset="0"/>
            </a:endParaRPr>
          </a:p>
          <a:p>
            <a:r>
              <a:rPr lang="ja-JP" altLang="en-US" i="0" dirty="0">
                <a:solidFill>
                  <a:srgbClr val="111111"/>
                </a:solidFill>
                <a:effectLst/>
                <a:latin typeface="Roboto" panose="02000000000000000000" pitchFamily="2" charset="0"/>
              </a:rPr>
              <a:t>ジオエコノミクスとも。</a:t>
            </a:r>
            <a:endParaRPr lang="en-US" altLang="ja-JP" i="0" dirty="0">
              <a:solidFill>
                <a:srgbClr val="111111"/>
              </a:solidFill>
              <a:effectLst/>
              <a:latin typeface="Roboto" panose="02000000000000000000" pitchFamily="2" charset="0"/>
            </a:endParaRPr>
          </a:p>
          <a:p>
            <a:r>
              <a:rPr lang="ja-JP" altLang="en-US" i="0" dirty="0">
                <a:solidFill>
                  <a:srgbClr val="111111"/>
                </a:solidFill>
                <a:effectLst/>
                <a:latin typeface="Roboto" panose="02000000000000000000" pitchFamily="2" charset="0"/>
              </a:rPr>
              <a:t>地政学の一分野としての地経学の形成は、政治学者のエドワード・ルトワックや経済学者のパスカル・ロロットらが源流とされる。</a:t>
            </a:r>
            <a:endParaRPr kumimoji="1" lang="ja-JP" altLang="en-US" dirty="0"/>
          </a:p>
        </p:txBody>
      </p:sp>
      <p:pic>
        <p:nvPicPr>
          <p:cNvPr id="3076" name="Picture 4" descr="ルトワック　地経学 に対する画像結果">
            <a:extLst>
              <a:ext uri="{FF2B5EF4-FFF2-40B4-BE49-F238E27FC236}">
                <a16:creationId xmlns:a16="http://schemas.microsoft.com/office/drawing/2014/main" id="{50CE6F37-DFF5-4EDE-9AF6-ED1F912A41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4512" y="5048302"/>
            <a:ext cx="3571682" cy="175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918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5C1B416F-429A-4517-B786-E1B56CB3B7AC}"/>
              </a:ext>
            </a:extLst>
          </p:cNvPr>
          <p:cNvSpPr txBox="1"/>
          <p:nvPr/>
        </p:nvSpPr>
        <p:spPr>
          <a:xfrm>
            <a:off x="0" y="-10"/>
            <a:ext cx="12192000" cy="461665"/>
          </a:xfrm>
          <a:prstGeom prst="rect">
            <a:avLst/>
          </a:prstGeom>
          <a:solidFill>
            <a:srgbClr val="002060"/>
          </a:solidFill>
        </p:spPr>
        <p:txBody>
          <a:bodyPr wrap="square" rtlCol="0">
            <a:spAutoFit/>
          </a:bodyP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地経学？</a:t>
            </a:r>
          </a:p>
        </p:txBody>
      </p:sp>
      <p:pic>
        <p:nvPicPr>
          <p:cNvPr id="8194" name="Picture 2" descr="img">
            <a:extLst>
              <a:ext uri="{FF2B5EF4-FFF2-40B4-BE49-F238E27FC236}">
                <a16:creationId xmlns:a16="http://schemas.microsoft.com/office/drawing/2014/main" id="{54B24CB8-EB5A-47B7-B8B1-83AC4E86D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563" y="461655"/>
            <a:ext cx="4543425" cy="12096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A0C3DA6-D037-45F5-A1D7-3D6FACDE4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 y="794917"/>
            <a:ext cx="3081337" cy="3081337"/>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EA0C64D-A2F5-467A-BB10-851B1CADBD8E}"/>
              </a:ext>
            </a:extLst>
          </p:cNvPr>
          <p:cNvSpPr txBox="1"/>
          <p:nvPr/>
        </p:nvSpPr>
        <p:spPr>
          <a:xfrm>
            <a:off x="3409950" y="1671330"/>
            <a:ext cx="8782050" cy="4893647"/>
          </a:xfrm>
          <a:prstGeom prst="rect">
            <a:avLst/>
          </a:prstGeom>
          <a:noFill/>
        </p:spPr>
        <p:txBody>
          <a:bodyPr wrap="square">
            <a:spAutoFit/>
          </a:bodyPr>
          <a:lstStyle/>
          <a:p>
            <a:pPr algn="l" fontAlgn="base"/>
            <a:r>
              <a:rPr lang="ja-JP" altLang="en-US" sz="2400" b="0" i="0" dirty="0">
                <a:solidFill>
                  <a:srgbClr val="000000"/>
                </a:solidFill>
                <a:effectLst/>
                <a:latin typeface="BIZ UDPゴシック" panose="020B0400000000000000" pitchFamily="50" charset="-128"/>
                <a:ea typeface="BIZ UDPゴシック" panose="020B0400000000000000" pitchFamily="50" charset="-128"/>
              </a:rPr>
              <a:t>「これまで</a:t>
            </a:r>
            <a:r>
              <a:rPr lang="ja-JP" altLang="en-US" sz="2400" b="0" i="0" dirty="0">
                <a:solidFill>
                  <a:srgbClr val="C00000"/>
                </a:solidFill>
                <a:effectLst/>
                <a:latin typeface="BIZ UDPゴシック" panose="020B0400000000000000" pitchFamily="50" charset="-128"/>
                <a:ea typeface="BIZ UDPゴシック" panose="020B0400000000000000" pitchFamily="50" charset="-128"/>
              </a:rPr>
              <a:t>日本では政治と経済、安全保障と民間活動、官と民など、それぞれの世界が完結して存在し、互いに干渉しながらも自律的なものとして扱われてきました</a:t>
            </a:r>
            <a:r>
              <a:rPr lang="ja-JP" altLang="en-US" sz="2400" b="0" i="0" dirty="0">
                <a:solidFill>
                  <a:srgbClr val="000000"/>
                </a:solidFill>
                <a:effectLst/>
                <a:latin typeface="BIZ UDPゴシック" panose="020B0400000000000000" pitchFamily="50" charset="-128"/>
                <a:ea typeface="BIZ UDPゴシック" panose="020B0400000000000000" pitchFamily="50" charset="-128"/>
              </a:rPr>
              <a:t>。</a:t>
            </a:r>
            <a:endParaRPr lang="en-US" altLang="ja-JP" sz="240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r>
              <a:rPr lang="ja-JP" altLang="en-US" sz="2400" b="0" i="0" dirty="0">
                <a:solidFill>
                  <a:srgbClr val="000000"/>
                </a:solidFill>
                <a:effectLst/>
                <a:latin typeface="BIZ UDPゴシック" panose="020B0400000000000000" pitchFamily="50" charset="-128"/>
                <a:ea typeface="BIZ UDPゴシック" panose="020B0400000000000000" pitchFamily="50" charset="-128"/>
              </a:rPr>
              <a:t>しかし、現代世界ではこれらの区別は意味を持たなくなり、</a:t>
            </a:r>
            <a:r>
              <a:rPr lang="ja-JP" altLang="en-US" sz="2400" b="1" i="0" u="sng" dirty="0">
                <a:solidFill>
                  <a:srgbClr val="C00000"/>
                </a:solidFill>
                <a:effectLst/>
                <a:latin typeface="BIZ UDPゴシック" panose="020B0400000000000000" pitchFamily="50" charset="-128"/>
                <a:ea typeface="BIZ UDPゴシック" panose="020B0400000000000000" pitchFamily="50" charset="-128"/>
              </a:rPr>
              <a:t>地政学と経済が融合した「地経学」の枠組みでなければ理解できない事象が増えてきています</a:t>
            </a:r>
            <a:r>
              <a:rPr lang="ja-JP" altLang="en-US" sz="2400" b="0" i="0" dirty="0">
                <a:solidFill>
                  <a:srgbClr val="000000"/>
                </a:solidFill>
                <a:effectLst/>
                <a:latin typeface="BIZ UDPゴシック" panose="020B0400000000000000" pitchFamily="50" charset="-128"/>
                <a:ea typeface="BIZ UDPゴシック" panose="020B0400000000000000" pitchFamily="50" charset="-128"/>
              </a:rPr>
              <a:t>。</a:t>
            </a:r>
            <a:endParaRPr lang="en-US" altLang="ja-JP" sz="2400" b="0" i="0" dirty="0">
              <a:solidFill>
                <a:srgbClr val="000000"/>
              </a:solidFill>
              <a:effectLst/>
              <a:latin typeface="BIZ UDPゴシック" panose="020B0400000000000000" pitchFamily="50" charset="-128"/>
              <a:ea typeface="BIZ UDPゴシック" panose="020B0400000000000000" pitchFamily="50" charset="-128"/>
            </a:endParaRPr>
          </a:p>
          <a:p>
            <a:pPr algn="l" fontAlgn="base"/>
            <a:endParaRPr lang="en-US" altLang="ja-JP" sz="2400" dirty="0">
              <a:solidFill>
                <a:srgbClr val="000000"/>
              </a:solidFill>
              <a:latin typeface="BIZ UDPゴシック" panose="020B0400000000000000" pitchFamily="50" charset="-128"/>
              <a:ea typeface="BIZ UDPゴシック" panose="020B0400000000000000" pitchFamily="50" charset="-128"/>
            </a:endParaRPr>
          </a:p>
          <a:p>
            <a:pPr algn="l" fontAlgn="base"/>
            <a:r>
              <a:rPr lang="ja-JP" altLang="en-US" sz="2400" b="0" i="0" dirty="0">
                <a:solidFill>
                  <a:srgbClr val="C00000"/>
                </a:solidFill>
                <a:effectLst/>
                <a:latin typeface="BIZ UDPゴシック" panose="020B0400000000000000" pitchFamily="50" charset="-128"/>
                <a:ea typeface="BIZ UDPゴシック" panose="020B0400000000000000" pitchFamily="50" charset="-128"/>
              </a:rPr>
              <a:t>経済安全保障、経済制裁、技術覇権など、地経学が扱うべき課題は多い</a:t>
            </a:r>
            <a:r>
              <a:rPr lang="ja-JP" altLang="en-US" sz="2400" b="0" i="0" dirty="0">
                <a:solidFill>
                  <a:srgbClr val="000000"/>
                </a:solidFill>
                <a:effectLst/>
                <a:latin typeface="BIZ UDPゴシック" panose="020B0400000000000000" pitchFamily="50" charset="-128"/>
                <a:ea typeface="BIZ UDPゴシック" panose="020B0400000000000000" pitchFamily="50" charset="-128"/>
              </a:rPr>
              <a:t>です。</a:t>
            </a:r>
            <a:r>
              <a:rPr lang="en-US" altLang="ja-JP" sz="2400" b="0" i="0" dirty="0">
                <a:solidFill>
                  <a:srgbClr val="000000"/>
                </a:solidFill>
                <a:effectLst/>
                <a:latin typeface="BIZ UDPゴシック" panose="020B0400000000000000" pitchFamily="50" charset="-128"/>
                <a:ea typeface="BIZ UDPゴシック" panose="020B0400000000000000" pitchFamily="50" charset="-128"/>
              </a:rPr>
              <a:t>IOG</a:t>
            </a:r>
            <a:r>
              <a:rPr lang="ja-JP" altLang="en-US" sz="2400" b="0" i="0" dirty="0">
                <a:solidFill>
                  <a:srgbClr val="000000"/>
                </a:solidFill>
                <a:effectLst/>
                <a:latin typeface="BIZ UDPゴシック" panose="020B0400000000000000" pitchFamily="50" charset="-128"/>
                <a:ea typeface="BIZ UDPゴシック" panose="020B0400000000000000" pitchFamily="50" charset="-128"/>
              </a:rPr>
              <a:t>では、まずは経済安全保障と中国を中心に、幅広く地経学のテーマを扱い、国際社会に向けてスピード感をもって発信して、日本を、そしてアジア・太平洋を代表するシンクタンクへと育てていきたいと考えています。ご支援のほどよろしくお願いいたします。」</a:t>
            </a:r>
          </a:p>
        </p:txBody>
      </p:sp>
      <p:sp>
        <p:nvSpPr>
          <p:cNvPr id="9" name="テキスト ボックス 8">
            <a:extLst>
              <a:ext uri="{FF2B5EF4-FFF2-40B4-BE49-F238E27FC236}">
                <a16:creationId xmlns:a16="http://schemas.microsoft.com/office/drawing/2014/main" id="{CC2CE025-2589-48B2-9608-ECDBFFB56CB5}"/>
              </a:ext>
            </a:extLst>
          </p:cNvPr>
          <p:cNvSpPr txBox="1"/>
          <p:nvPr/>
        </p:nvSpPr>
        <p:spPr>
          <a:xfrm>
            <a:off x="492917" y="3954895"/>
            <a:ext cx="2424113" cy="646331"/>
          </a:xfrm>
          <a:prstGeom prst="rect">
            <a:avLst/>
          </a:prstGeom>
          <a:noFill/>
        </p:spPr>
        <p:txBody>
          <a:bodyPr wrap="square">
            <a:spAutoFit/>
          </a:bodyPr>
          <a:lstStyle/>
          <a:p>
            <a:pPr algn="ctr" fontAlgn="base"/>
            <a:r>
              <a:rPr lang="ja-JP" altLang="en-US" b="0" i="0" dirty="0">
                <a:solidFill>
                  <a:srgbClr val="000000"/>
                </a:solidFill>
                <a:effectLst/>
                <a:latin typeface="BIZ UDP明朝 Medium" panose="02020500000000000000" pitchFamily="18" charset="-128"/>
                <a:ea typeface="BIZ UDP明朝 Medium" panose="02020500000000000000" pitchFamily="18" charset="-128"/>
              </a:rPr>
              <a:t>地経学研究所長</a:t>
            </a:r>
            <a:br>
              <a:rPr lang="ja-JP" altLang="en-US" b="0" i="0" dirty="0">
                <a:solidFill>
                  <a:srgbClr val="000000"/>
                </a:solidFill>
                <a:effectLst/>
                <a:latin typeface="BIZ UDP明朝 Medium" panose="02020500000000000000" pitchFamily="18" charset="-128"/>
                <a:ea typeface="BIZ UDP明朝 Medium" panose="02020500000000000000" pitchFamily="18" charset="-128"/>
              </a:rPr>
            </a:br>
            <a:r>
              <a:rPr lang="ja-JP" altLang="en-US" b="0" i="0" dirty="0">
                <a:solidFill>
                  <a:srgbClr val="000000"/>
                </a:solidFill>
                <a:effectLst/>
                <a:latin typeface="BIZ UDP明朝 Medium" panose="02020500000000000000" pitchFamily="18" charset="-128"/>
                <a:ea typeface="BIZ UDP明朝 Medium" panose="02020500000000000000" pitchFamily="18" charset="-128"/>
              </a:rPr>
              <a:t>鈴木一人</a:t>
            </a:r>
          </a:p>
        </p:txBody>
      </p:sp>
      <p:sp>
        <p:nvSpPr>
          <p:cNvPr id="11" name="テキスト ボックス 10">
            <a:extLst>
              <a:ext uri="{FF2B5EF4-FFF2-40B4-BE49-F238E27FC236}">
                <a16:creationId xmlns:a16="http://schemas.microsoft.com/office/drawing/2014/main" id="{B9A33605-E785-4E1B-8CC7-35013D58DD1D}"/>
              </a:ext>
            </a:extLst>
          </p:cNvPr>
          <p:cNvSpPr txBox="1"/>
          <p:nvPr/>
        </p:nvSpPr>
        <p:spPr>
          <a:xfrm>
            <a:off x="3081338" y="6564977"/>
            <a:ext cx="6134100" cy="276999"/>
          </a:xfrm>
          <a:prstGeom prst="rect">
            <a:avLst/>
          </a:prstGeom>
          <a:noFill/>
        </p:spPr>
        <p:txBody>
          <a:bodyPr wrap="square">
            <a:spAutoFit/>
          </a:bodyPr>
          <a:lstStyle/>
          <a:p>
            <a:r>
              <a:rPr lang="ja-JP" altLang="en-US" sz="1200" dirty="0">
                <a:latin typeface="Amasis MT Pro Black" panose="02040A04050005020304" pitchFamily="18" charset="0"/>
              </a:rPr>
              <a:t>（出所）</a:t>
            </a:r>
            <a:r>
              <a:rPr lang="en-US" altLang="ja-JP" sz="1200" dirty="0">
                <a:latin typeface="Amasis MT Pro Black" panose="02040A04050005020304" pitchFamily="18" charset="0"/>
              </a:rPr>
              <a:t>https://apinitiative.org/project/geoeconomics/</a:t>
            </a:r>
            <a:endParaRPr lang="ja-JP" altLang="en-US" sz="1200" dirty="0">
              <a:latin typeface="Amasis MT Pro Black" panose="02040A04050005020304" pitchFamily="18" charset="0"/>
            </a:endParaRPr>
          </a:p>
        </p:txBody>
      </p:sp>
      <p:sp>
        <p:nvSpPr>
          <p:cNvPr id="2" name="楕円 1">
            <a:extLst>
              <a:ext uri="{FF2B5EF4-FFF2-40B4-BE49-F238E27FC236}">
                <a16:creationId xmlns:a16="http://schemas.microsoft.com/office/drawing/2014/main" id="{4CE774DF-33AE-441E-9ACD-7472E54829FD}"/>
              </a:ext>
            </a:extLst>
          </p:cNvPr>
          <p:cNvSpPr/>
          <p:nvPr/>
        </p:nvSpPr>
        <p:spPr>
          <a:xfrm>
            <a:off x="214626" y="4769224"/>
            <a:ext cx="1414042" cy="13227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ゴシック" panose="020B0400000000000000" pitchFamily="50" charset="-128"/>
                <a:ea typeface="BIZ UDPゴシック" panose="020B0400000000000000" pitchFamily="50" charset="-128"/>
              </a:rPr>
              <a:t>経済</a:t>
            </a:r>
          </a:p>
        </p:txBody>
      </p:sp>
      <p:sp>
        <p:nvSpPr>
          <p:cNvPr id="10" name="楕円 9">
            <a:extLst>
              <a:ext uri="{FF2B5EF4-FFF2-40B4-BE49-F238E27FC236}">
                <a16:creationId xmlns:a16="http://schemas.microsoft.com/office/drawing/2014/main" id="{B65447AD-B531-4341-9875-ED6D3082FD59}"/>
              </a:ext>
            </a:extLst>
          </p:cNvPr>
          <p:cNvSpPr/>
          <p:nvPr/>
        </p:nvSpPr>
        <p:spPr>
          <a:xfrm>
            <a:off x="1637527" y="4804594"/>
            <a:ext cx="1414041" cy="129385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技術</a:t>
            </a:r>
          </a:p>
        </p:txBody>
      </p:sp>
      <p:sp>
        <p:nvSpPr>
          <p:cNvPr id="3" name="四角形: 角を丸くする 2">
            <a:extLst>
              <a:ext uri="{FF2B5EF4-FFF2-40B4-BE49-F238E27FC236}">
                <a16:creationId xmlns:a16="http://schemas.microsoft.com/office/drawing/2014/main" id="{32D23290-296D-4CB4-9123-0073B8D90023}"/>
              </a:ext>
            </a:extLst>
          </p:cNvPr>
          <p:cNvSpPr/>
          <p:nvPr/>
        </p:nvSpPr>
        <p:spPr>
          <a:xfrm>
            <a:off x="232450" y="6092011"/>
            <a:ext cx="2792437" cy="341269"/>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地政学</a:t>
            </a:r>
          </a:p>
        </p:txBody>
      </p:sp>
    </p:spTree>
    <p:extLst>
      <p:ext uri="{BB962C8B-B14F-4D97-AF65-F5344CB8AC3E}">
        <p14:creationId xmlns:p14="http://schemas.microsoft.com/office/powerpoint/2010/main" val="1635378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BAB28FF-0909-43C4-8896-69BB46290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42" y="1064336"/>
            <a:ext cx="1965660" cy="268938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3ADBFB6-1174-44D4-B7DC-FB53CD7F3C22}"/>
              </a:ext>
            </a:extLst>
          </p:cNvPr>
          <p:cNvSpPr txBox="1"/>
          <p:nvPr/>
        </p:nvSpPr>
        <p:spPr>
          <a:xfrm>
            <a:off x="468822" y="500823"/>
            <a:ext cx="2095500" cy="584775"/>
          </a:xfrm>
          <a:prstGeom prst="rect">
            <a:avLst/>
          </a:prstGeom>
          <a:noFill/>
        </p:spPr>
        <p:txBody>
          <a:bodyPr wrap="square">
            <a:spAutoFit/>
          </a:bodyPr>
          <a:lstStyle/>
          <a:p>
            <a:pPr algn="ctr"/>
            <a:r>
              <a:rPr lang="ja-JP" altLang="en-US" sz="1600" b="1" i="0" dirty="0">
                <a:solidFill>
                  <a:srgbClr val="202122"/>
                </a:solidFill>
                <a:effectLst/>
                <a:latin typeface="BIZ UDPゴシック" panose="020B0400000000000000" pitchFamily="50" charset="-128"/>
                <a:ea typeface="BIZ UDPゴシック" panose="020B0400000000000000" pitchFamily="50" charset="-128"/>
              </a:rPr>
              <a:t>ユリウス・エヴォラ</a:t>
            </a:r>
            <a:endParaRPr lang="en-US" altLang="ja-JP" sz="1600" b="1" i="0" dirty="0">
              <a:solidFill>
                <a:srgbClr val="202122"/>
              </a:solidFill>
              <a:effectLst/>
              <a:latin typeface="BIZ UDPゴシック" panose="020B0400000000000000" pitchFamily="50" charset="-128"/>
              <a:ea typeface="BIZ UDPゴシック" panose="020B0400000000000000" pitchFamily="50" charset="-128"/>
            </a:endParaRPr>
          </a:p>
          <a:p>
            <a:pPr algn="ctr"/>
            <a:r>
              <a:rPr lang="ja-JP" altLang="en-US" sz="1600" b="0" i="0" dirty="0">
                <a:solidFill>
                  <a:srgbClr val="202122"/>
                </a:solidFill>
                <a:effectLst/>
                <a:latin typeface="BIZ UDPゴシック" panose="020B0400000000000000" pitchFamily="50" charset="-128"/>
                <a:ea typeface="BIZ UDPゴシック" panose="020B0400000000000000" pitchFamily="50" charset="-128"/>
              </a:rPr>
              <a:t>（</a:t>
            </a:r>
            <a:r>
              <a:rPr lang="en-US" altLang="ja-JP" sz="1600" b="0" i="0" dirty="0">
                <a:solidFill>
                  <a:srgbClr val="202122"/>
                </a:solidFill>
                <a:effectLst/>
                <a:latin typeface="BIZ UDPゴシック" panose="020B0400000000000000" pitchFamily="50" charset="-128"/>
                <a:ea typeface="BIZ UDPゴシック" panose="020B0400000000000000" pitchFamily="50" charset="-128"/>
              </a:rPr>
              <a:t>Julius </a:t>
            </a:r>
            <a:r>
              <a:rPr lang="en-US" altLang="ja-JP" sz="1600" b="0" i="0" dirty="0" err="1">
                <a:solidFill>
                  <a:srgbClr val="202122"/>
                </a:solidFill>
                <a:effectLst/>
                <a:latin typeface="BIZ UDPゴシック" panose="020B0400000000000000" pitchFamily="50" charset="-128"/>
                <a:ea typeface="BIZ UDPゴシック" panose="020B0400000000000000" pitchFamily="50" charset="-128"/>
              </a:rPr>
              <a:t>Evola</a:t>
            </a:r>
            <a:r>
              <a:rPr lang="ja-JP" altLang="en-US" sz="1600" b="0" i="0" dirty="0">
                <a:solidFill>
                  <a:srgbClr val="202122"/>
                </a:solidFill>
                <a:effectLst/>
                <a:latin typeface="BIZ UDPゴシック" panose="020B0400000000000000" pitchFamily="50" charset="-128"/>
                <a:ea typeface="BIZ UDPゴシック" panose="020B0400000000000000" pitchFamily="50" charset="-128"/>
              </a:rPr>
              <a:t>）</a:t>
            </a:r>
            <a:endParaRPr lang="ja-JP" altLang="en-US" sz="1600" dirty="0">
              <a:latin typeface="BIZ UDPゴシック" panose="020B0400000000000000" pitchFamily="50" charset="-128"/>
              <a:ea typeface="BIZ UDPゴシック" panose="020B0400000000000000" pitchFamily="50" charset="-128"/>
            </a:endParaRPr>
          </a:p>
        </p:txBody>
      </p:sp>
      <p:sp>
        <p:nvSpPr>
          <p:cNvPr id="11" name="正方形/長方形 10">
            <a:extLst>
              <a:ext uri="{FF2B5EF4-FFF2-40B4-BE49-F238E27FC236}">
                <a16:creationId xmlns:a16="http://schemas.microsoft.com/office/drawing/2014/main" id="{E61298E5-F183-4E59-873A-9843F52A4D17}"/>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latin typeface="BIZ UDPゴシック" panose="020B0400000000000000" pitchFamily="50" charset="-128"/>
                <a:ea typeface="BIZ UDPゴシック" panose="020B0400000000000000" pitchFamily="50" charset="-128"/>
              </a:rPr>
              <a:t>Dugin</a:t>
            </a:r>
            <a:r>
              <a:rPr lang="ja-JP" altLang="en-US" sz="2400" dirty="0">
                <a:latin typeface="BIZ UDPゴシック" panose="020B0400000000000000" pitchFamily="50" charset="-128"/>
                <a:ea typeface="BIZ UDPゴシック" panose="020B0400000000000000" pitchFamily="50" charset="-128"/>
              </a:rPr>
              <a:t>の思想に影響を与えた人</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1028" name="Picture 4">
            <a:extLst>
              <a:ext uri="{FF2B5EF4-FFF2-40B4-BE49-F238E27FC236}">
                <a16:creationId xmlns:a16="http://schemas.microsoft.com/office/drawing/2014/main" id="{08D42EC2-EB92-41A2-B9B6-629B11AC2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763" y="1115335"/>
            <a:ext cx="2719257" cy="2756338"/>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3A5AD4D9-1BC8-43B0-A7E4-A73A9F7AF5B3}"/>
              </a:ext>
            </a:extLst>
          </p:cNvPr>
          <p:cNvSpPr txBox="1"/>
          <p:nvPr/>
        </p:nvSpPr>
        <p:spPr>
          <a:xfrm>
            <a:off x="2633200" y="758261"/>
            <a:ext cx="3862669" cy="338554"/>
          </a:xfrm>
          <a:prstGeom prst="rect">
            <a:avLst/>
          </a:prstGeom>
          <a:noFill/>
        </p:spPr>
        <p:txBody>
          <a:bodyPr wrap="square">
            <a:spAutoFit/>
          </a:bodyPr>
          <a:lstStyle/>
          <a:p>
            <a:pPr algn="ctr"/>
            <a:r>
              <a:rPr lang="ja-JP" altLang="en-US" sz="1600" b="1" i="0" dirty="0">
                <a:solidFill>
                  <a:srgbClr val="202122"/>
                </a:solidFill>
                <a:effectLst/>
                <a:latin typeface="BIZ UDPゴシック" panose="020B0400000000000000" pitchFamily="50" charset="-128"/>
                <a:ea typeface="BIZ UDPゴシック" panose="020B0400000000000000" pitchFamily="50" charset="-128"/>
              </a:rPr>
              <a:t>ルネ・ゲノン</a:t>
            </a:r>
            <a:r>
              <a:rPr lang="ja-JP" altLang="en-US" sz="1600" b="0" i="0" dirty="0">
                <a:solidFill>
                  <a:srgbClr val="202122"/>
                </a:solidFill>
                <a:effectLst/>
                <a:latin typeface="BIZ UDPゴシック" panose="020B0400000000000000" pitchFamily="50" charset="-128"/>
                <a:ea typeface="BIZ UDPゴシック" panose="020B0400000000000000" pitchFamily="50" charset="-128"/>
              </a:rPr>
              <a:t>（</a:t>
            </a:r>
            <a:r>
              <a:rPr lang="en-US" altLang="ja-JP" sz="1600" b="0" i="0" dirty="0">
                <a:solidFill>
                  <a:srgbClr val="202122"/>
                </a:solidFill>
                <a:effectLst/>
                <a:latin typeface="BIZ UDPゴシック" panose="020B0400000000000000" pitchFamily="50" charset="-128"/>
                <a:ea typeface="BIZ UDPゴシック" panose="020B0400000000000000" pitchFamily="50" charset="-128"/>
              </a:rPr>
              <a:t>René </a:t>
            </a:r>
            <a:r>
              <a:rPr lang="en-US" altLang="ja-JP" sz="1600" b="0" i="0" dirty="0" err="1">
                <a:solidFill>
                  <a:srgbClr val="202122"/>
                </a:solidFill>
                <a:effectLst/>
                <a:latin typeface="BIZ UDPゴシック" panose="020B0400000000000000" pitchFamily="50" charset="-128"/>
                <a:ea typeface="BIZ UDPゴシック" panose="020B0400000000000000" pitchFamily="50" charset="-128"/>
              </a:rPr>
              <a:t>Guénon</a:t>
            </a:r>
            <a:r>
              <a:rPr lang="ja-JP" altLang="en-US" sz="1600" dirty="0">
                <a:solidFill>
                  <a:srgbClr val="202122"/>
                </a:solidFill>
                <a:latin typeface="BIZ UDPゴシック" panose="020B0400000000000000" pitchFamily="50" charset="-128"/>
                <a:ea typeface="BIZ UDPゴシック" panose="020B0400000000000000" pitchFamily="50" charset="-128"/>
              </a:rPr>
              <a:t>）</a:t>
            </a:r>
            <a:endParaRPr lang="ja-JP" altLang="en-US" sz="1600" dirty="0">
              <a:latin typeface="BIZ UDPゴシック" panose="020B0400000000000000" pitchFamily="50" charset="-128"/>
              <a:ea typeface="BIZ UDPゴシック" panose="020B0400000000000000" pitchFamily="50" charset="-128"/>
            </a:endParaRPr>
          </a:p>
        </p:txBody>
      </p:sp>
      <p:pic>
        <p:nvPicPr>
          <p:cNvPr id="1030" name="Picture 6" descr="カール・シュミット - Carl Schmitt - JapaneseClass.jp">
            <a:extLst>
              <a:ext uri="{FF2B5EF4-FFF2-40B4-BE49-F238E27FC236}">
                <a16:creationId xmlns:a16="http://schemas.microsoft.com/office/drawing/2014/main" id="{A50FB089-EAAB-40ED-A502-F0A6B6BEA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808" y="1045463"/>
            <a:ext cx="2000860" cy="258407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EF528A46-13BA-4B84-8712-E0D97EA33A57}"/>
              </a:ext>
            </a:extLst>
          </p:cNvPr>
          <p:cNvSpPr txBox="1"/>
          <p:nvPr/>
        </p:nvSpPr>
        <p:spPr>
          <a:xfrm>
            <a:off x="7140806" y="502923"/>
            <a:ext cx="2000861" cy="584775"/>
          </a:xfrm>
          <a:prstGeom prst="rect">
            <a:avLst/>
          </a:prstGeom>
          <a:noFill/>
        </p:spPr>
        <p:txBody>
          <a:bodyPr wrap="square">
            <a:spAutoFit/>
          </a:bodyPr>
          <a:lstStyle/>
          <a:p>
            <a:pPr algn="ctr"/>
            <a:r>
              <a:rPr lang="ja-JP" altLang="en-US" sz="1600" b="1" i="0" dirty="0">
                <a:solidFill>
                  <a:srgbClr val="111111"/>
                </a:solidFill>
                <a:effectLst/>
                <a:latin typeface="BIZ UDPゴシック" panose="020B0400000000000000" pitchFamily="50" charset="-128"/>
                <a:ea typeface="BIZ UDPゴシック" panose="020B0400000000000000" pitchFamily="50" charset="-128"/>
              </a:rPr>
              <a:t>カール・シュミット</a:t>
            </a:r>
            <a:endParaRPr lang="en-US" altLang="ja-JP" sz="1600" b="1" i="0" dirty="0">
              <a:solidFill>
                <a:srgbClr val="111111"/>
              </a:solidFill>
              <a:effectLst/>
              <a:latin typeface="BIZ UDPゴシック" panose="020B0400000000000000" pitchFamily="50" charset="-128"/>
              <a:ea typeface="BIZ UDPゴシック" panose="020B0400000000000000" pitchFamily="50" charset="-128"/>
            </a:endParaRPr>
          </a:p>
          <a:p>
            <a:pPr algn="ctr"/>
            <a:r>
              <a:rPr lang="ja-JP" altLang="en-US" sz="1600" b="1" i="0" dirty="0">
                <a:solidFill>
                  <a:srgbClr val="111111"/>
                </a:solidFill>
                <a:effectLst/>
                <a:latin typeface="BIZ UDPゴシック" panose="020B0400000000000000" pitchFamily="50" charset="-128"/>
                <a:ea typeface="BIZ UDPゴシック" panose="020B0400000000000000" pitchFamily="50" charset="-128"/>
              </a:rPr>
              <a:t>（</a:t>
            </a:r>
            <a:r>
              <a:rPr lang="en-US" altLang="ja-JP" sz="1600" b="1" i="0" dirty="0">
                <a:solidFill>
                  <a:srgbClr val="111111"/>
                </a:solidFill>
                <a:effectLst/>
                <a:latin typeface="BIZ UDPゴシック" panose="020B0400000000000000" pitchFamily="50" charset="-128"/>
                <a:ea typeface="BIZ UDPゴシック" panose="020B0400000000000000" pitchFamily="50" charset="-128"/>
              </a:rPr>
              <a:t>Carl Schmitt</a:t>
            </a:r>
            <a:r>
              <a:rPr lang="ja-JP" altLang="en-US" sz="1600" b="1" i="0" dirty="0">
                <a:solidFill>
                  <a:srgbClr val="111111"/>
                </a:solidFill>
                <a:effectLst/>
                <a:latin typeface="BIZ UDPゴシック" panose="020B0400000000000000" pitchFamily="50" charset="-128"/>
                <a:ea typeface="BIZ UDPゴシック" panose="020B0400000000000000" pitchFamily="50" charset="-128"/>
              </a:rPr>
              <a:t>）</a:t>
            </a:r>
            <a:r>
              <a:rPr lang="en-US" altLang="ja-JP" sz="1600" b="1" i="0" dirty="0">
                <a:solidFill>
                  <a:srgbClr val="111111"/>
                </a:solidFill>
                <a:effectLst/>
                <a:latin typeface="BIZ UDPゴシック" panose="020B0400000000000000" pitchFamily="50" charset="-128"/>
                <a:ea typeface="BIZ UDPゴシック" panose="020B0400000000000000" pitchFamily="50" charset="-128"/>
              </a:rPr>
              <a:t> </a:t>
            </a:r>
            <a:endParaRPr lang="ja-JP" altLang="en-US" sz="1600" b="1" dirty="0">
              <a:latin typeface="BIZ UDPゴシック" panose="020B0400000000000000" pitchFamily="50" charset="-128"/>
              <a:ea typeface="BIZ UDPゴシック" panose="020B0400000000000000" pitchFamily="50" charset="-128"/>
            </a:endParaRPr>
          </a:p>
        </p:txBody>
      </p:sp>
      <p:pic>
        <p:nvPicPr>
          <p:cNvPr id="1032" name="Picture 8" descr="Toby &amp; Robbe's blog: Wat is goed in onze samenleving?">
            <a:extLst>
              <a:ext uri="{FF2B5EF4-FFF2-40B4-BE49-F238E27FC236}">
                <a16:creationId xmlns:a16="http://schemas.microsoft.com/office/drawing/2014/main" id="{201EAB3D-9BB7-4E29-A482-2546D7362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6567" y="1469209"/>
            <a:ext cx="2444560" cy="18308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概要 画像">
            <a:extLst>
              <a:ext uri="{FF2B5EF4-FFF2-40B4-BE49-F238E27FC236}">
                <a16:creationId xmlns:a16="http://schemas.microsoft.com/office/drawing/2014/main" id="{3275D039-8699-4F4C-A0EA-E2D90817F2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5576" y="4176439"/>
            <a:ext cx="1230966" cy="842675"/>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5F630309-D5B3-46E7-AEF3-1DC7A3A8BD32}"/>
              </a:ext>
            </a:extLst>
          </p:cNvPr>
          <p:cNvSpPr txBox="1"/>
          <p:nvPr/>
        </p:nvSpPr>
        <p:spPr>
          <a:xfrm>
            <a:off x="10630784" y="3862726"/>
            <a:ext cx="1441077" cy="307777"/>
          </a:xfrm>
          <a:prstGeom prst="rect">
            <a:avLst/>
          </a:prstGeom>
          <a:noFill/>
        </p:spPr>
        <p:txBody>
          <a:bodyPr wrap="square">
            <a:spAutoFit/>
          </a:bodyPr>
          <a:lstStyle/>
          <a:p>
            <a:pPr algn="ctr"/>
            <a:r>
              <a:rPr lang="en-US" altLang="ja-JP" sz="1400" i="0" dirty="0">
                <a:solidFill>
                  <a:srgbClr val="111111"/>
                </a:solidFill>
                <a:effectLst/>
                <a:latin typeface="Roboto" panose="02000000000000000000" pitchFamily="2" charset="0"/>
              </a:rPr>
              <a:t>Wolfowitz</a:t>
            </a:r>
            <a:endParaRPr lang="ja-JP" altLang="en-US" sz="1400" dirty="0"/>
          </a:p>
        </p:txBody>
      </p:sp>
      <p:pic>
        <p:nvPicPr>
          <p:cNvPr id="1036" name="Picture 12" descr="概要 画像">
            <a:extLst>
              <a:ext uri="{FF2B5EF4-FFF2-40B4-BE49-F238E27FC236}">
                <a16:creationId xmlns:a16="http://schemas.microsoft.com/office/drawing/2014/main" id="{34AC866F-8326-4A42-A2B9-BB3C3E163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6567" y="4045080"/>
            <a:ext cx="1075917" cy="1489731"/>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55B6DF24-D517-4D51-9ABB-EC4DF992B522}"/>
              </a:ext>
            </a:extLst>
          </p:cNvPr>
          <p:cNvSpPr txBox="1"/>
          <p:nvPr/>
        </p:nvSpPr>
        <p:spPr>
          <a:xfrm>
            <a:off x="9433297" y="3772936"/>
            <a:ext cx="1099188" cy="338554"/>
          </a:xfrm>
          <a:prstGeom prst="rect">
            <a:avLst/>
          </a:prstGeom>
          <a:noFill/>
        </p:spPr>
        <p:txBody>
          <a:bodyPr wrap="square">
            <a:spAutoFit/>
          </a:bodyPr>
          <a:lstStyle/>
          <a:p>
            <a:pPr algn="ctr"/>
            <a:r>
              <a:rPr lang="en-US" altLang="ja-JP" sz="1600" b="0" i="0" dirty="0">
                <a:solidFill>
                  <a:srgbClr val="111111"/>
                </a:solidFill>
                <a:effectLst/>
                <a:latin typeface="Roboto" panose="02000000000000000000" pitchFamily="2" charset="0"/>
              </a:rPr>
              <a:t>Cheney </a:t>
            </a:r>
            <a:endParaRPr lang="ja-JP" altLang="en-US" sz="1600" dirty="0"/>
          </a:p>
        </p:txBody>
      </p:sp>
      <p:pic>
        <p:nvPicPr>
          <p:cNvPr id="1038" name="Picture 14" descr="概要 画像">
            <a:extLst>
              <a:ext uri="{FF2B5EF4-FFF2-40B4-BE49-F238E27FC236}">
                <a16:creationId xmlns:a16="http://schemas.microsoft.com/office/drawing/2014/main" id="{FF6E326F-B0C7-450E-82DA-4B2A2DFBCF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02544" y="5571454"/>
            <a:ext cx="1261740" cy="970569"/>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B1DE312C-32E4-4BA0-BDE3-D21480F9D4D2}"/>
              </a:ext>
            </a:extLst>
          </p:cNvPr>
          <p:cNvSpPr txBox="1"/>
          <p:nvPr/>
        </p:nvSpPr>
        <p:spPr>
          <a:xfrm>
            <a:off x="10738360" y="5306740"/>
            <a:ext cx="1225924" cy="338554"/>
          </a:xfrm>
          <a:prstGeom prst="rect">
            <a:avLst/>
          </a:prstGeom>
          <a:noFill/>
        </p:spPr>
        <p:txBody>
          <a:bodyPr wrap="square">
            <a:spAutoFit/>
          </a:bodyPr>
          <a:lstStyle/>
          <a:p>
            <a:pPr algn="ctr"/>
            <a:r>
              <a:rPr lang="en-US" altLang="ja-JP" sz="1600" b="0" i="0" dirty="0">
                <a:solidFill>
                  <a:srgbClr val="111111"/>
                </a:solidFill>
                <a:effectLst/>
                <a:latin typeface="Roboto" panose="02000000000000000000" pitchFamily="2" charset="0"/>
              </a:rPr>
              <a:t>Rumsfeld </a:t>
            </a:r>
            <a:endParaRPr lang="ja-JP" altLang="en-US" sz="1600" dirty="0"/>
          </a:p>
        </p:txBody>
      </p:sp>
      <p:pic>
        <p:nvPicPr>
          <p:cNvPr id="1040" name="Picture 16" descr="リチャードパール に対する画像結果">
            <a:extLst>
              <a:ext uri="{FF2B5EF4-FFF2-40B4-BE49-F238E27FC236}">
                <a16:creationId xmlns:a16="http://schemas.microsoft.com/office/drawing/2014/main" id="{EDD81672-F237-4396-9C36-CB571660F0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4528" y="5804630"/>
            <a:ext cx="1083468" cy="928687"/>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68C9E78A-E36C-415C-97F3-15E259530B90}"/>
              </a:ext>
            </a:extLst>
          </p:cNvPr>
          <p:cNvSpPr txBox="1"/>
          <p:nvPr/>
        </p:nvSpPr>
        <p:spPr>
          <a:xfrm>
            <a:off x="9656184" y="5518374"/>
            <a:ext cx="786653" cy="338554"/>
          </a:xfrm>
          <a:prstGeom prst="rect">
            <a:avLst/>
          </a:prstGeom>
          <a:noFill/>
        </p:spPr>
        <p:txBody>
          <a:bodyPr wrap="square">
            <a:spAutoFit/>
          </a:bodyPr>
          <a:lstStyle/>
          <a:p>
            <a:r>
              <a:rPr lang="en-US" altLang="ja-JP" sz="1600" b="0" i="0" dirty="0" err="1">
                <a:solidFill>
                  <a:srgbClr val="111111"/>
                </a:solidFill>
                <a:effectLst/>
                <a:latin typeface="Roboto" panose="02000000000000000000" pitchFamily="2" charset="0"/>
              </a:rPr>
              <a:t>Perle</a:t>
            </a:r>
            <a:endParaRPr lang="ja-JP" altLang="en-US" sz="1600" dirty="0"/>
          </a:p>
        </p:txBody>
      </p:sp>
      <p:pic>
        <p:nvPicPr>
          <p:cNvPr id="1042" name="Picture 18" descr="概要 画像">
            <a:extLst>
              <a:ext uri="{FF2B5EF4-FFF2-40B4-BE49-F238E27FC236}">
                <a16:creationId xmlns:a16="http://schemas.microsoft.com/office/drawing/2014/main" id="{3BDDD8BD-75A4-440C-A9C5-576B0A13FE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52023" y="4244744"/>
            <a:ext cx="1419225" cy="9715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358CCD8-232A-42FD-8BA4-6A318663EB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127" y="5747902"/>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8BD24B39-DD2E-4DB2-B9F9-32A783AA8629}"/>
              </a:ext>
            </a:extLst>
          </p:cNvPr>
          <p:cNvSpPr txBox="1"/>
          <p:nvPr/>
        </p:nvSpPr>
        <p:spPr>
          <a:xfrm>
            <a:off x="7981354" y="3948183"/>
            <a:ext cx="1160562" cy="338554"/>
          </a:xfrm>
          <a:prstGeom prst="rect">
            <a:avLst/>
          </a:prstGeom>
          <a:noFill/>
        </p:spPr>
        <p:txBody>
          <a:bodyPr wrap="square">
            <a:spAutoFit/>
          </a:bodyPr>
          <a:lstStyle/>
          <a:p>
            <a:pPr algn="ctr"/>
            <a:r>
              <a:rPr lang="en-US" altLang="ja-JP" sz="1600" b="0" i="0" dirty="0">
                <a:solidFill>
                  <a:srgbClr val="111111"/>
                </a:solidFill>
                <a:effectLst/>
                <a:latin typeface="Roboto" panose="02000000000000000000" pitchFamily="2" charset="0"/>
              </a:rPr>
              <a:t> Kagan</a:t>
            </a:r>
            <a:endParaRPr lang="ja-JP" altLang="en-US" sz="1600" dirty="0"/>
          </a:p>
        </p:txBody>
      </p:sp>
      <p:sp>
        <p:nvSpPr>
          <p:cNvPr id="36" name="テキスト ボックス 35">
            <a:extLst>
              <a:ext uri="{FF2B5EF4-FFF2-40B4-BE49-F238E27FC236}">
                <a16:creationId xmlns:a16="http://schemas.microsoft.com/office/drawing/2014/main" id="{45C9CECE-B351-45A9-8B50-DF3F4F73A1BD}"/>
              </a:ext>
            </a:extLst>
          </p:cNvPr>
          <p:cNvSpPr txBox="1"/>
          <p:nvPr/>
        </p:nvSpPr>
        <p:spPr>
          <a:xfrm>
            <a:off x="8232986" y="5429162"/>
            <a:ext cx="912159" cy="338554"/>
          </a:xfrm>
          <a:prstGeom prst="rect">
            <a:avLst/>
          </a:prstGeom>
          <a:noFill/>
        </p:spPr>
        <p:txBody>
          <a:bodyPr wrap="square">
            <a:spAutoFit/>
          </a:bodyPr>
          <a:lstStyle/>
          <a:p>
            <a:pPr algn="ctr"/>
            <a:r>
              <a:rPr lang="en-US" altLang="ja-JP" sz="1600" b="0" i="0" dirty="0">
                <a:effectLst/>
                <a:latin typeface="Roboto" panose="02000000000000000000" pitchFamily="2" charset="0"/>
              </a:rPr>
              <a:t>Nuland</a:t>
            </a:r>
            <a:endParaRPr lang="ja-JP" altLang="en-US" sz="1600" dirty="0"/>
          </a:p>
        </p:txBody>
      </p:sp>
      <p:pic>
        <p:nvPicPr>
          <p:cNvPr id="1046" name="Picture 22" descr="概要 画像">
            <a:extLst>
              <a:ext uri="{FF2B5EF4-FFF2-40B4-BE49-F238E27FC236}">
                <a16:creationId xmlns:a16="http://schemas.microsoft.com/office/drawing/2014/main" id="{5AD80DFE-DC4E-4B9C-9F83-733147320E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72199" y="5744643"/>
            <a:ext cx="1374852" cy="941174"/>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5E598B10-CE50-4888-B882-453ECE407ADF}"/>
              </a:ext>
            </a:extLst>
          </p:cNvPr>
          <p:cNvSpPr txBox="1"/>
          <p:nvPr/>
        </p:nvSpPr>
        <p:spPr>
          <a:xfrm>
            <a:off x="6930837" y="5470331"/>
            <a:ext cx="1028700" cy="338554"/>
          </a:xfrm>
          <a:prstGeom prst="rect">
            <a:avLst/>
          </a:prstGeom>
          <a:noFill/>
        </p:spPr>
        <p:txBody>
          <a:bodyPr wrap="square">
            <a:spAutoFit/>
          </a:bodyPr>
          <a:lstStyle/>
          <a:p>
            <a:r>
              <a:rPr lang="en-US" altLang="ja-JP" sz="1600" b="0" i="0" dirty="0">
                <a:solidFill>
                  <a:srgbClr val="111111"/>
                </a:solidFill>
                <a:effectLst/>
                <a:latin typeface="Roboto" panose="02000000000000000000" pitchFamily="2" charset="0"/>
              </a:rPr>
              <a:t>Blinken</a:t>
            </a:r>
            <a:endParaRPr lang="ja-JP" altLang="en-US" sz="1600" dirty="0"/>
          </a:p>
        </p:txBody>
      </p:sp>
      <p:sp>
        <p:nvSpPr>
          <p:cNvPr id="41" name="テキスト ボックス 40">
            <a:extLst>
              <a:ext uri="{FF2B5EF4-FFF2-40B4-BE49-F238E27FC236}">
                <a16:creationId xmlns:a16="http://schemas.microsoft.com/office/drawing/2014/main" id="{25017940-C301-4DEC-B8A2-64AABBEF7F7D}"/>
              </a:ext>
            </a:extLst>
          </p:cNvPr>
          <p:cNvSpPr txBox="1"/>
          <p:nvPr/>
        </p:nvSpPr>
        <p:spPr>
          <a:xfrm>
            <a:off x="9854108" y="889195"/>
            <a:ext cx="1768504" cy="584775"/>
          </a:xfrm>
          <a:prstGeom prst="rect">
            <a:avLst/>
          </a:prstGeom>
          <a:noFill/>
        </p:spPr>
        <p:txBody>
          <a:bodyPr wrap="square">
            <a:spAutoFit/>
          </a:bodyPr>
          <a:lstStyle/>
          <a:p>
            <a:pPr algn="ctr"/>
            <a:r>
              <a:rPr lang="ja-JP" altLang="en-US" sz="1600" b="1" i="0" dirty="0">
                <a:effectLst/>
                <a:latin typeface="BIZ UDPゴシック" panose="020B0400000000000000" pitchFamily="50" charset="-128"/>
                <a:ea typeface="BIZ UDPゴシック" panose="020B0400000000000000" pitchFamily="50" charset="-128"/>
              </a:rPr>
              <a:t>レオ・シュトラウス</a:t>
            </a:r>
            <a:endParaRPr lang="en-US" altLang="ja-JP" sz="1600" b="1" i="0" dirty="0">
              <a:effectLst/>
              <a:latin typeface="BIZ UDPゴシック" panose="020B0400000000000000" pitchFamily="50" charset="-128"/>
              <a:ea typeface="BIZ UDPゴシック" panose="020B0400000000000000" pitchFamily="50" charset="-128"/>
            </a:endParaRPr>
          </a:p>
          <a:p>
            <a:pPr algn="ctr"/>
            <a:r>
              <a:rPr lang="ja-JP" altLang="en-US" sz="1600" b="1" dirty="0">
                <a:latin typeface="BIZ UDPゴシック" panose="020B0400000000000000" pitchFamily="50" charset="-128"/>
                <a:ea typeface="BIZ UDPゴシック" panose="020B0400000000000000" pitchFamily="50" charset="-128"/>
              </a:rPr>
              <a:t>（</a:t>
            </a:r>
            <a:r>
              <a:rPr lang="en-US" altLang="ja-JP" sz="1600" b="1" i="0" dirty="0">
                <a:effectLst/>
                <a:latin typeface="BIZ UDPゴシック" panose="020B0400000000000000" pitchFamily="50" charset="-128"/>
                <a:ea typeface="BIZ UDPゴシック" panose="020B0400000000000000" pitchFamily="50" charset="-128"/>
              </a:rPr>
              <a:t>Leo Strauss</a:t>
            </a:r>
            <a:r>
              <a:rPr lang="ja-JP" altLang="en-US" sz="1600" b="1" i="0" dirty="0">
                <a:effectLst/>
                <a:latin typeface="BIZ UDPゴシック" panose="020B0400000000000000" pitchFamily="50" charset="-128"/>
                <a:ea typeface="BIZ UDPゴシック" panose="020B0400000000000000" pitchFamily="50" charset="-128"/>
              </a:rPr>
              <a:t>）</a:t>
            </a:r>
            <a:endParaRPr lang="ja-JP" altLang="en-US" sz="1600" b="1" dirty="0">
              <a:latin typeface="BIZ UDPゴシック" panose="020B0400000000000000" pitchFamily="50" charset="-128"/>
              <a:ea typeface="BIZ UDPゴシック" panose="020B0400000000000000" pitchFamily="50" charset="-128"/>
            </a:endParaRPr>
          </a:p>
        </p:txBody>
      </p:sp>
      <p:sp>
        <p:nvSpPr>
          <p:cNvPr id="19" name="四角形: 角を丸くする 18">
            <a:extLst>
              <a:ext uri="{FF2B5EF4-FFF2-40B4-BE49-F238E27FC236}">
                <a16:creationId xmlns:a16="http://schemas.microsoft.com/office/drawing/2014/main" id="{0B25B374-DCBF-4F4B-A255-15985064B13C}"/>
              </a:ext>
            </a:extLst>
          </p:cNvPr>
          <p:cNvSpPr/>
          <p:nvPr/>
        </p:nvSpPr>
        <p:spPr>
          <a:xfrm>
            <a:off x="6495869" y="3756410"/>
            <a:ext cx="5575992" cy="3101590"/>
          </a:xfrm>
          <a:prstGeom prst="roundRect">
            <a:avLst>
              <a:gd name="adj" fmla="val 81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053ED28E-749D-4217-AE96-33D365248E32}"/>
              </a:ext>
            </a:extLst>
          </p:cNvPr>
          <p:cNvSpPr txBox="1"/>
          <p:nvPr/>
        </p:nvSpPr>
        <p:spPr>
          <a:xfrm>
            <a:off x="6664789" y="3883333"/>
            <a:ext cx="1053634"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ネオコン</a:t>
            </a:r>
          </a:p>
        </p:txBody>
      </p:sp>
      <p:sp>
        <p:nvSpPr>
          <p:cNvPr id="22" name="矢印: 下 21">
            <a:extLst>
              <a:ext uri="{FF2B5EF4-FFF2-40B4-BE49-F238E27FC236}">
                <a16:creationId xmlns:a16="http://schemas.microsoft.com/office/drawing/2014/main" id="{B840D1B1-32AF-4E9C-B073-9D6EEF266F44}"/>
              </a:ext>
            </a:extLst>
          </p:cNvPr>
          <p:cNvSpPr/>
          <p:nvPr/>
        </p:nvSpPr>
        <p:spPr>
          <a:xfrm>
            <a:off x="10354235" y="3310387"/>
            <a:ext cx="564895" cy="462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左右 22">
            <a:extLst>
              <a:ext uri="{FF2B5EF4-FFF2-40B4-BE49-F238E27FC236}">
                <a16:creationId xmlns:a16="http://schemas.microsoft.com/office/drawing/2014/main" id="{9566CBBE-11B8-4842-BA21-A45CFC7004A0}"/>
              </a:ext>
            </a:extLst>
          </p:cNvPr>
          <p:cNvSpPr/>
          <p:nvPr/>
        </p:nvSpPr>
        <p:spPr>
          <a:xfrm>
            <a:off x="5102471" y="5100918"/>
            <a:ext cx="1388916" cy="544376"/>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16EA91E6-0224-421B-B4D2-6F3C4E07C2AF}"/>
              </a:ext>
            </a:extLst>
          </p:cNvPr>
          <p:cNvSpPr txBox="1"/>
          <p:nvPr/>
        </p:nvSpPr>
        <p:spPr>
          <a:xfrm>
            <a:off x="6622801" y="4454587"/>
            <a:ext cx="1276548" cy="646331"/>
          </a:xfrm>
          <a:prstGeom prst="rect">
            <a:avLst/>
          </a:prstGeom>
          <a:noFill/>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米国覇権の強化</a:t>
            </a:r>
            <a:endParaRPr kumimoji="1" lang="ja-JP" altLang="en-US" dirty="0">
              <a:latin typeface="BIZ UDPゴシック" panose="020B0400000000000000" pitchFamily="50" charset="-128"/>
              <a:ea typeface="BIZ UDPゴシック" panose="020B0400000000000000" pitchFamily="50" charset="-128"/>
            </a:endParaRPr>
          </a:p>
        </p:txBody>
      </p:sp>
      <p:sp>
        <p:nvSpPr>
          <p:cNvPr id="25" name="テキスト ボックス 24">
            <a:extLst>
              <a:ext uri="{FF2B5EF4-FFF2-40B4-BE49-F238E27FC236}">
                <a16:creationId xmlns:a16="http://schemas.microsoft.com/office/drawing/2014/main" id="{CEFA912A-3714-45E3-9FF6-F0E4F753C1F7}"/>
              </a:ext>
            </a:extLst>
          </p:cNvPr>
          <p:cNvSpPr txBox="1"/>
          <p:nvPr/>
        </p:nvSpPr>
        <p:spPr>
          <a:xfrm>
            <a:off x="2313166" y="6046927"/>
            <a:ext cx="2414313"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ユーラシア主義</a:t>
            </a:r>
          </a:p>
        </p:txBody>
      </p:sp>
      <p:pic>
        <p:nvPicPr>
          <p:cNvPr id="1048" name="Picture 24" descr="概要 画像">
            <a:extLst>
              <a:ext uri="{FF2B5EF4-FFF2-40B4-BE49-F238E27FC236}">
                <a16:creationId xmlns:a16="http://schemas.microsoft.com/office/drawing/2014/main" id="{A25C826D-4FB3-45B0-A016-98D48AD486A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315" y="4550463"/>
            <a:ext cx="2233784" cy="1529166"/>
          </a:xfrm>
          <a:prstGeom prst="rect">
            <a:avLst/>
          </a:prstGeom>
          <a:noFill/>
          <a:extLst>
            <a:ext uri="{909E8E84-426E-40DD-AFC4-6F175D3DCCD1}">
              <a14:hiddenFill xmlns:a14="http://schemas.microsoft.com/office/drawing/2010/main">
                <a:solidFill>
                  <a:srgbClr val="FFFFFF"/>
                </a:solidFill>
              </a14:hiddenFill>
            </a:ext>
          </a:extLst>
        </p:spPr>
      </p:pic>
      <p:sp>
        <p:nvSpPr>
          <p:cNvPr id="50" name="テキスト ボックス 49">
            <a:extLst>
              <a:ext uri="{FF2B5EF4-FFF2-40B4-BE49-F238E27FC236}">
                <a16:creationId xmlns:a16="http://schemas.microsoft.com/office/drawing/2014/main" id="{5250C964-F54C-42FB-B159-CA0C27ADD948}"/>
              </a:ext>
            </a:extLst>
          </p:cNvPr>
          <p:cNvSpPr txBox="1"/>
          <p:nvPr/>
        </p:nvSpPr>
        <p:spPr>
          <a:xfrm>
            <a:off x="688198" y="4252665"/>
            <a:ext cx="1062683" cy="369332"/>
          </a:xfrm>
          <a:prstGeom prst="rect">
            <a:avLst/>
          </a:prstGeom>
          <a:noFill/>
        </p:spPr>
        <p:txBody>
          <a:bodyPr wrap="square">
            <a:spAutoFit/>
          </a:bodyPr>
          <a:lstStyle/>
          <a:p>
            <a:r>
              <a:rPr lang="az-Cyrl-AZ" altLang="ja-JP" b="0" i="0" dirty="0">
                <a:solidFill>
                  <a:srgbClr val="111111"/>
                </a:solidFill>
                <a:effectLst/>
                <a:latin typeface="Roboto" panose="02000000000000000000" pitchFamily="2" charset="0"/>
              </a:rPr>
              <a:t>Сурков</a:t>
            </a:r>
            <a:endParaRPr lang="ja-JP" altLang="en-US" dirty="0"/>
          </a:p>
        </p:txBody>
      </p:sp>
      <p:pic>
        <p:nvPicPr>
          <p:cNvPr id="1050" name="Picture 26" descr="プーチン氏の盟友ドゥーギン氏の娘、モスクワ近郊で車が爆発し死亡 - BBCニュース">
            <a:extLst>
              <a:ext uri="{FF2B5EF4-FFF2-40B4-BE49-F238E27FC236}">
                <a16:creationId xmlns:a16="http://schemas.microsoft.com/office/drawing/2014/main" id="{99DDA46F-A860-4E58-B254-24372A895C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76477" y="4550463"/>
            <a:ext cx="2690178" cy="1509678"/>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a:extLst>
              <a:ext uri="{FF2B5EF4-FFF2-40B4-BE49-F238E27FC236}">
                <a16:creationId xmlns:a16="http://schemas.microsoft.com/office/drawing/2014/main" id="{849505A2-1A83-4BFA-839A-90F5C4A4EE86}"/>
              </a:ext>
            </a:extLst>
          </p:cNvPr>
          <p:cNvSpPr txBox="1"/>
          <p:nvPr/>
        </p:nvSpPr>
        <p:spPr>
          <a:xfrm>
            <a:off x="3136911" y="4195423"/>
            <a:ext cx="1062683" cy="369332"/>
          </a:xfrm>
          <a:prstGeom prst="rect">
            <a:avLst/>
          </a:prstGeom>
          <a:noFill/>
        </p:spPr>
        <p:txBody>
          <a:bodyPr wrap="square">
            <a:spAutoFit/>
          </a:bodyPr>
          <a:lstStyle/>
          <a:p>
            <a:r>
              <a:rPr lang="az-Cyrl-AZ" altLang="ja-JP" b="0" i="0" dirty="0">
                <a:solidFill>
                  <a:srgbClr val="111111"/>
                </a:solidFill>
                <a:effectLst/>
                <a:latin typeface="Roboto" panose="02000000000000000000" pitchFamily="2" charset="0"/>
              </a:rPr>
              <a:t>Дугин</a:t>
            </a:r>
            <a:endParaRPr lang="ja-JP" altLang="en-US" dirty="0"/>
          </a:p>
        </p:txBody>
      </p:sp>
      <p:sp>
        <p:nvSpPr>
          <p:cNvPr id="53" name="テキスト ボックス 52">
            <a:extLst>
              <a:ext uri="{FF2B5EF4-FFF2-40B4-BE49-F238E27FC236}">
                <a16:creationId xmlns:a16="http://schemas.microsoft.com/office/drawing/2014/main" id="{095D0F4C-2D29-4720-A80A-D293CE20B78C}"/>
              </a:ext>
            </a:extLst>
          </p:cNvPr>
          <p:cNvSpPr txBox="1"/>
          <p:nvPr/>
        </p:nvSpPr>
        <p:spPr>
          <a:xfrm>
            <a:off x="120139" y="6030564"/>
            <a:ext cx="2191960"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スルコフさん</a:t>
            </a:r>
          </a:p>
        </p:txBody>
      </p:sp>
    </p:spTree>
    <p:extLst>
      <p:ext uri="{BB962C8B-B14F-4D97-AF65-F5344CB8AC3E}">
        <p14:creationId xmlns:p14="http://schemas.microsoft.com/office/powerpoint/2010/main" val="274044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A512E1B-9B89-5DF1-7CC7-BD60DCEE5355}"/>
              </a:ext>
            </a:extLst>
          </p:cNvPr>
          <p:cNvPicPr>
            <a:picLocks noChangeAspect="1"/>
          </p:cNvPicPr>
          <p:nvPr/>
        </p:nvPicPr>
        <p:blipFill>
          <a:blip r:embed="rId2"/>
          <a:stretch>
            <a:fillRect/>
          </a:stretch>
        </p:blipFill>
        <p:spPr>
          <a:xfrm>
            <a:off x="7684650" y="485644"/>
            <a:ext cx="4516577" cy="6372356"/>
          </a:xfrm>
          <a:prstGeom prst="rect">
            <a:avLst/>
          </a:prstGeom>
        </p:spPr>
      </p:pic>
      <p:sp>
        <p:nvSpPr>
          <p:cNvPr id="4" name="正方形/長方形 3">
            <a:extLst>
              <a:ext uri="{FF2B5EF4-FFF2-40B4-BE49-F238E27FC236}">
                <a16:creationId xmlns:a16="http://schemas.microsoft.com/office/drawing/2014/main" id="{5108B983-3A64-46EE-BE27-2AC8A32A8BC3}"/>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セルゲイ・グラジエフ</a:t>
            </a:r>
          </a:p>
        </p:txBody>
      </p:sp>
      <p:grpSp>
        <p:nvGrpSpPr>
          <p:cNvPr id="7" name="グループ化 6">
            <a:extLst>
              <a:ext uri="{FF2B5EF4-FFF2-40B4-BE49-F238E27FC236}">
                <a16:creationId xmlns:a16="http://schemas.microsoft.com/office/drawing/2014/main" id="{CE6F26CB-0238-4FE7-9F6C-125C37CD454F}"/>
              </a:ext>
            </a:extLst>
          </p:cNvPr>
          <p:cNvGrpSpPr/>
          <p:nvPr/>
        </p:nvGrpSpPr>
        <p:grpSpPr>
          <a:xfrm>
            <a:off x="3836909" y="721191"/>
            <a:ext cx="3662598" cy="5123229"/>
            <a:chOff x="3779289" y="721191"/>
            <a:chExt cx="3662598" cy="5123229"/>
          </a:xfrm>
        </p:grpSpPr>
        <p:pic>
          <p:nvPicPr>
            <p:cNvPr id="2052" name="Picture 4" descr="セルゲイ・グラジエフ ストックフォトと画像 - Getty Images">
              <a:extLst>
                <a:ext uri="{FF2B5EF4-FFF2-40B4-BE49-F238E27FC236}">
                  <a16:creationId xmlns:a16="http://schemas.microsoft.com/office/drawing/2014/main" id="{03D62379-7A3A-4B57-8C3B-D4E6C172F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289" y="1013580"/>
              <a:ext cx="3662598" cy="483084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E1C2993-4ED2-44B0-9214-D8A6054FB755}"/>
                </a:ext>
              </a:extLst>
            </p:cNvPr>
            <p:cNvSpPr txBox="1"/>
            <p:nvPr/>
          </p:nvSpPr>
          <p:spPr>
            <a:xfrm>
              <a:off x="4406239" y="721191"/>
              <a:ext cx="2126150" cy="276999"/>
            </a:xfrm>
            <a:prstGeom prst="rect">
              <a:avLst/>
            </a:prstGeom>
            <a:noFill/>
          </p:spPr>
          <p:txBody>
            <a:bodyPr wrap="square">
              <a:spAutoFit/>
            </a:bodyPr>
            <a:lstStyle/>
            <a:p>
              <a:pPr algn="ctr"/>
              <a:r>
                <a:rPr kumimoji="1" lang="en-US" altLang="ja-JP" sz="1200" dirty="0">
                  <a:latin typeface="BIZ UDPゴシック" panose="020B0400000000000000" pitchFamily="50" charset="-128"/>
                  <a:ea typeface="BIZ UDPゴシック" panose="020B0400000000000000" pitchFamily="50" charset="-128"/>
                </a:rPr>
                <a:t>Sergei </a:t>
              </a:r>
              <a:r>
                <a:rPr kumimoji="1" lang="en-US" altLang="ja-JP" sz="1200" dirty="0" err="1">
                  <a:latin typeface="BIZ UDPゴシック" panose="020B0400000000000000" pitchFamily="50" charset="-128"/>
                  <a:ea typeface="BIZ UDPゴシック" panose="020B0400000000000000" pitchFamily="50" charset="-128"/>
                </a:rPr>
                <a:t>Glazyev</a:t>
              </a:r>
              <a:r>
                <a:rPr kumimoji="1" lang="ja-JP" altLang="en-US" sz="1200" dirty="0">
                  <a:latin typeface="BIZ UDPゴシック" panose="020B0400000000000000" pitchFamily="50" charset="-128"/>
                  <a:ea typeface="BIZ UDPゴシック" panose="020B0400000000000000" pitchFamily="50" charset="-128"/>
                </a:rPr>
                <a:t>さん</a:t>
              </a:r>
              <a:endParaRPr lang="ja-JP" altLang="en-US" sz="1200" dirty="0">
                <a:latin typeface="BIZ UDPゴシック" panose="020B0400000000000000" pitchFamily="50" charset="-128"/>
                <a:ea typeface="BIZ UDPゴシック" panose="020B0400000000000000" pitchFamily="50" charset="-128"/>
              </a:endParaRPr>
            </a:p>
          </p:txBody>
        </p:sp>
      </p:grpSp>
      <p:pic>
        <p:nvPicPr>
          <p:cNvPr id="5" name="図 4">
            <a:extLst>
              <a:ext uri="{FF2B5EF4-FFF2-40B4-BE49-F238E27FC236}">
                <a16:creationId xmlns:a16="http://schemas.microsoft.com/office/drawing/2014/main" id="{458E1C45-88D2-45D5-81E5-2C8F9D0EA88D}"/>
              </a:ext>
            </a:extLst>
          </p:cNvPr>
          <p:cNvPicPr>
            <a:picLocks noChangeAspect="1"/>
          </p:cNvPicPr>
          <p:nvPr/>
        </p:nvPicPr>
        <p:blipFill>
          <a:blip r:embed="rId4"/>
          <a:stretch>
            <a:fillRect/>
          </a:stretch>
        </p:blipFill>
        <p:spPr>
          <a:xfrm>
            <a:off x="208628" y="1013580"/>
            <a:ext cx="3535710" cy="1962959"/>
          </a:xfrm>
          <a:prstGeom prst="rect">
            <a:avLst/>
          </a:prstGeom>
        </p:spPr>
      </p:pic>
      <p:pic>
        <p:nvPicPr>
          <p:cNvPr id="1026" name="Picture 2">
            <a:extLst>
              <a:ext uri="{FF2B5EF4-FFF2-40B4-BE49-F238E27FC236}">
                <a16:creationId xmlns:a16="http://schemas.microsoft.com/office/drawing/2014/main" id="{16AC4E4D-C6FA-4835-8C73-42E026D11C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496" y="3119717"/>
            <a:ext cx="2878515" cy="337912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8DB8B1C-8D05-45DB-B18C-C0A9B5989F59}"/>
              </a:ext>
            </a:extLst>
          </p:cNvPr>
          <p:cNvSpPr txBox="1"/>
          <p:nvPr/>
        </p:nvSpPr>
        <p:spPr>
          <a:xfrm>
            <a:off x="3306011" y="5934670"/>
            <a:ext cx="3535710" cy="861774"/>
          </a:xfrm>
          <a:prstGeom prst="rect">
            <a:avLst/>
          </a:prstGeom>
          <a:noFill/>
        </p:spPr>
        <p:txBody>
          <a:bodyPr wrap="square" rtlCol="0">
            <a:spAutoFit/>
          </a:bodyPr>
          <a:lstStyle/>
          <a:p>
            <a:r>
              <a:rPr kumimoji="1" lang="ja-JP" altLang="en-US" sz="1600" dirty="0">
                <a:latin typeface="BIZ UDP明朝 Medium" panose="02020500000000000000" pitchFamily="18" charset="-128"/>
                <a:ea typeface="BIZ UDP明朝 Medium" panose="02020500000000000000" pitchFamily="18" charset="-128"/>
              </a:rPr>
              <a:t>←アレクセイ・ザポドキン</a:t>
            </a:r>
            <a:endParaRPr kumimoji="1" lang="en-US" altLang="ja-JP" sz="1600" dirty="0">
              <a:latin typeface="BIZ UDP明朝 Medium" panose="02020500000000000000" pitchFamily="18" charset="-128"/>
              <a:ea typeface="BIZ UDP明朝 Medium" panose="02020500000000000000" pitchFamily="18" charset="-128"/>
            </a:endParaRPr>
          </a:p>
          <a:p>
            <a:r>
              <a:rPr lang="ja-JP" altLang="en-US" sz="1600" dirty="0">
                <a:latin typeface="BIZ UDP明朝 Medium" panose="02020500000000000000" pitchFamily="18" charset="-128"/>
                <a:ea typeface="BIZ UDP明朝 Medium" panose="02020500000000000000" pitchFamily="18" charset="-128"/>
              </a:rPr>
              <a:t>　ロシア中央銀行副総裁</a:t>
            </a:r>
            <a:endParaRPr lang="en-US" altLang="ja-JP" sz="1600"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　デジタル・ルーブル</a:t>
            </a:r>
          </a:p>
        </p:txBody>
      </p:sp>
      <p:sp>
        <p:nvSpPr>
          <p:cNvPr id="11" name="テキスト ボックス 10">
            <a:extLst>
              <a:ext uri="{FF2B5EF4-FFF2-40B4-BE49-F238E27FC236}">
                <a16:creationId xmlns:a16="http://schemas.microsoft.com/office/drawing/2014/main" id="{7DD2C745-B0A6-4A70-B5A0-ACC706B0F2B2}"/>
              </a:ext>
            </a:extLst>
          </p:cNvPr>
          <p:cNvSpPr txBox="1"/>
          <p:nvPr/>
        </p:nvSpPr>
        <p:spPr>
          <a:xfrm>
            <a:off x="138959" y="705803"/>
            <a:ext cx="3875692" cy="307777"/>
          </a:xfrm>
          <a:prstGeom prst="rect">
            <a:avLst/>
          </a:prstGeom>
          <a:noFill/>
        </p:spPr>
        <p:txBody>
          <a:bodyPr wrap="square">
            <a:spAutoFit/>
          </a:bodyPr>
          <a:lstStyle/>
          <a:p>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エリビラ・ナビウリナ（</a:t>
            </a:r>
            <a:r>
              <a:rPr lang="en-US" altLang="ja-JP" sz="1400" b="0" i="0" dirty="0">
                <a:solidFill>
                  <a:srgbClr val="333333"/>
                </a:solidFill>
                <a:effectLst/>
                <a:latin typeface="BIZ UDPゴシック" panose="020B0400000000000000" pitchFamily="50" charset="-128"/>
                <a:ea typeface="BIZ UDPゴシック" panose="020B0400000000000000" pitchFamily="50" charset="-128"/>
              </a:rPr>
              <a:t>Elvira </a:t>
            </a:r>
            <a:r>
              <a:rPr lang="en-US" altLang="ja-JP" sz="1400" b="0" i="0" dirty="0" err="1">
                <a:solidFill>
                  <a:srgbClr val="333333"/>
                </a:solidFill>
                <a:effectLst/>
                <a:latin typeface="BIZ UDPゴシック" panose="020B0400000000000000" pitchFamily="50" charset="-128"/>
                <a:ea typeface="BIZ UDPゴシック" panose="020B0400000000000000" pitchFamily="50" charset="-128"/>
              </a:rPr>
              <a:t>Naiullina</a:t>
            </a:r>
            <a:r>
              <a:rPr lang="ja-JP" altLang="en-US" sz="1400" b="0" i="0" dirty="0">
                <a:solidFill>
                  <a:srgbClr val="333333"/>
                </a:solidFill>
                <a:effectLst/>
                <a:latin typeface="BIZ UDPゴシック" panose="020B0400000000000000" pitchFamily="50" charset="-128"/>
                <a:ea typeface="BIZ UDPゴシック" panose="020B0400000000000000" pitchFamily="50" charset="-128"/>
              </a:rPr>
              <a:t>）総裁</a:t>
            </a:r>
            <a:endParaRPr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0997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F48E55D6-B726-4204-BC7B-ADC358795B0E}"/>
              </a:ext>
            </a:extLst>
          </p:cNvPr>
          <p:cNvSpPr/>
          <p:nvPr/>
        </p:nvSpPr>
        <p:spPr>
          <a:xfrm>
            <a:off x="1811045" y="2134785"/>
            <a:ext cx="8851037" cy="3023142"/>
          </a:xfrm>
          <a:custGeom>
            <a:avLst/>
            <a:gdLst>
              <a:gd name="connsiteX0" fmla="*/ 0 w 8851037"/>
              <a:gd name="connsiteY0" fmla="*/ 326620 h 3023142"/>
              <a:gd name="connsiteX1" fmla="*/ 326620 w 8851037"/>
              <a:gd name="connsiteY1" fmla="*/ 0 h 3023142"/>
              <a:gd name="connsiteX2" fmla="*/ 830199 w 8851037"/>
              <a:gd name="connsiteY2" fmla="*/ 0 h 3023142"/>
              <a:gd name="connsiteX3" fmla="*/ 1415756 w 8851037"/>
              <a:gd name="connsiteY3" fmla="*/ 0 h 3023142"/>
              <a:gd name="connsiteX4" fmla="*/ 2165269 w 8851037"/>
              <a:gd name="connsiteY4" fmla="*/ 0 h 3023142"/>
              <a:gd name="connsiteX5" fmla="*/ 2668848 w 8851037"/>
              <a:gd name="connsiteY5" fmla="*/ 0 h 3023142"/>
              <a:gd name="connsiteX6" fmla="*/ 3172427 w 8851037"/>
              <a:gd name="connsiteY6" fmla="*/ 0 h 3023142"/>
              <a:gd name="connsiteX7" fmla="*/ 3512050 w 8851037"/>
              <a:gd name="connsiteY7" fmla="*/ 0 h 3023142"/>
              <a:gd name="connsiteX8" fmla="*/ 4179585 w 8851037"/>
              <a:gd name="connsiteY8" fmla="*/ 0 h 3023142"/>
              <a:gd name="connsiteX9" fmla="*/ 4929097 w 8851037"/>
              <a:gd name="connsiteY9" fmla="*/ 0 h 3023142"/>
              <a:gd name="connsiteX10" fmla="*/ 5596632 w 8851037"/>
              <a:gd name="connsiteY10" fmla="*/ 0 h 3023142"/>
              <a:gd name="connsiteX11" fmla="*/ 6182189 w 8851037"/>
              <a:gd name="connsiteY11" fmla="*/ 0 h 3023142"/>
              <a:gd name="connsiteX12" fmla="*/ 6931702 w 8851037"/>
              <a:gd name="connsiteY12" fmla="*/ 0 h 3023142"/>
              <a:gd name="connsiteX13" fmla="*/ 7517259 w 8851037"/>
              <a:gd name="connsiteY13" fmla="*/ 0 h 3023142"/>
              <a:gd name="connsiteX14" fmla="*/ 8524417 w 8851037"/>
              <a:gd name="connsiteY14" fmla="*/ 0 h 3023142"/>
              <a:gd name="connsiteX15" fmla="*/ 8851037 w 8851037"/>
              <a:gd name="connsiteY15" fmla="*/ 326620 h 3023142"/>
              <a:gd name="connsiteX16" fmla="*/ 8851037 w 8851037"/>
              <a:gd name="connsiteY16" fmla="*/ 966494 h 3023142"/>
              <a:gd name="connsiteX17" fmla="*/ 8851037 w 8851037"/>
              <a:gd name="connsiteY17" fmla="*/ 1606367 h 3023142"/>
              <a:gd name="connsiteX18" fmla="*/ 8851037 w 8851037"/>
              <a:gd name="connsiteY18" fmla="*/ 2696522 h 3023142"/>
              <a:gd name="connsiteX19" fmla="*/ 8524417 w 8851037"/>
              <a:gd name="connsiteY19" fmla="*/ 3023142 h 3023142"/>
              <a:gd name="connsiteX20" fmla="*/ 7938860 w 8851037"/>
              <a:gd name="connsiteY20" fmla="*/ 3023142 h 3023142"/>
              <a:gd name="connsiteX21" fmla="*/ 7271325 w 8851037"/>
              <a:gd name="connsiteY21" fmla="*/ 3023142 h 3023142"/>
              <a:gd name="connsiteX22" fmla="*/ 6931702 w 8851037"/>
              <a:gd name="connsiteY22" fmla="*/ 3023142 h 3023142"/>
              <a:gd name="connsiteX23" fmla="*/ 6182189 w 8851037"/>
              <a:gd name="connsiteY23" fmla="*/ 3023142 h 3023142"/>
              <a:gd name="connsiteX24" fmla="*/ 5596632 w 8851037"/>
              <a:gd name="connsiteY24" fmla="*/ 3023142 h 3023142"/>
              <a:gd name="connsiteX25" fmla="*/ 4847119 w 8851037"/>
              <a:gd name="connsiteY25" fmla="*/ 3023142 h 3023142"/>
              <a:gd name="connsiteX26" fmla="*/ 4507496 w 8851037"/>
              <a:gd name="connsiteY26" fmla="*/ 3023142 h 3023142"/>
              <a:gd name="connsiteX27" fmla="*/ 4003918 w 8851037"/>
              <a:gd name="connsiteY27" fmla="*/ 3023142 h 3023142"/>
              <a:gd name="connsiteX28" fmla="*/ 3336383 w 8851037"/>
              <a:gd name="connsiteY28" fmla="*/ 3023142 h 3023142"/>
              <a:gd name="connsiteX29" fmla="*/ 2668848 w 8851037"/>
              <a:gd name="connsiteY29" fmla="*/ 3023142 h 3023142"/>
              <a:gd name="connsiteX30" fmla="*/ 2001313 w 8851037"/>
              <a:gd name="connsiteY30" fmla="*/ 3023142 h 3023142"/>
              <a:gd name="connsiteX31" fmla="*/ 1579712 w 8851037"/>
              <a:gd name="connsiteY31" fmla="*/ 3023142 h 3023142"/>
              <a:gd name="connsiteX32" fmla="*/ 1240089 w 8851037"/>
              <a:gd name="connsiteY32" fmla="*/ 3023142 h 3023142"/>
              <a:gd name="connsiteX33" fmla="*/ 326620 w 8851037"/>
              <a:gd name="connsiteY33" fmla="*/ 3023142 h 3023142"/>
              <a:gd name="connsiteX34" fmla="*/ 0 w 8851037"/>
              <a:gd name="connsiteY34" fmla="*/ 2696522 h 3023142"/>
              <a:gd name="connsiteX35" fmla="*/ 0 w 8851037"/>
              <a:gd name="connsiteY35" fmla="*/ 2151445 h 3023142"/>
              <a:gd name="connsiteX36" fmla="*/ 0 w 8851037"/>
              <a:gd name="connsiteY36" fmla="*/ 1511571 h 3023142"/>
              <a:gd name="connsiteX37" fmla="*/ 0 w 8851037"/>
              <a:gd name="connsiteY37" fmla="*/ 942795 h 3023142"/>
              <a:gd name="connsiteX38" fmla="*/ 0 w 8851037"/>
              <a:gd name="connsiteY38" fmla="*/ 326620 h 30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851037" h="3023142" fill="none" extrusionOk="0">
                <a:moveTo>
                  <a:pt x="0" y="326620"/>
                </a:moveTo>
                <a:cubicBezTo>
                  <a:pt x="37284" y="166150"/>
                  <a:pt x="182994" y="21649"/>
                  <a:pt x="326620" y="0"/>
                </a:cubicBezTo>
                <a:cubicBezTo>
                  <a:pt x="532034" y="-46659"/>
                  <a:pt x="685973" y="7869"/>
                  <a:pt x="830199" y="0"/>
                </a:cubicBezTo>
                <a:cubicBezTo>
                  <a:pt x="974425" y="-7869"/>
                  <a:pt x="1215665" y="46548"/>
                  <a:pt x="1415756" y="0"/>
                </a:cubicBezTo>
                <a:cubicBezTo>
                  <a:pt x="1615847" y="-46548"/>
                  <a:pt x="1796259" y="62783"/>
                  <a:pt x="2165269" y="0"/>
                </a:cubicBezTo>
                <a:cubicBezTo>
                  <a:pt x="2534279" y="-62783"/>
                  <a:pt x="2503453" y="19254"/>
                  <a:pt x="2668848" y="0"/>
                </a:cubicBezTo>
                <a:cubicBezTo>
                  <a:pt x="2834243" y="-19254"/>
                  <a:pt x="2975267" y="45602"/>
                  <a:pt x="3172427" y="0"/>
                </a:cubicBezTo>
                <a:cubicBezTo>
                  <a:pt x="3369587" y="-45602"/>
                  <a:pt x="3427713" y="1527"/>
                  <a:pt x="3512050" y="0"/>
                </a:cubicBezTo>
                <a:cubicBezTo>
                  <a:pt x="3596387" y="-1527"/>
                  <a:pt x="4040273" y="19424"/>
                  <a:pt x="4179585" y="0"/>
                </a:cubicBezTo>
                <a:cubicBezTo>
                  <a:pt x="4318897" y="-19424"/>
                  <a:pt x="4628424" y="65402"/>
                  <a:pt x="4929097" y="0"/>
                </a:cubicBezTo>
                <a:cubicBezTo>
                  <a:pt x="5229770" y="-65402"/>
                  <a:pt x="5268200" y="72477"/>
                  <a:pt x="5596632" y="0"/>
                </a:cubicBezTo>
                <a:cubicBezTo>
                  <a:pt x="5925064" y="-72477"/>
                  <a:pt x="5962258" y="56719"/>
                  <a:pt x="6182189" y="0"/>
                </a:cubicBezTo>
                <a:cubicBezTo>
                  <a:pt x="6402120" y="-56719"/>
                  <a:pt x="6612754" y="63877"/>
                  <a:pt x="6931702" y="0"/>
                </a:cubicBezTo>
                <a:cubicBezTo>
                  <a:pt x="7250650" y="-63877"/>
                  <a:pt x="7311634" y="8381"/>
                  <a:pt x="7517259" y="0"/>
                </a:cubicBezTo>
                <a:cubicBezTo>
                  <a:pt x="7722884" y="-8381"/>
                  <a:pt x="8236147" y="103798"/>
                  <a:pt x="8524417" y="0"/>
                </a:cubicBezTo>
                <a:cubicBezTo>
                  <a:pt x="8679507" y="-14861"/>
                  <a:pt x="8837828" y="188489"/>
                  <a:pt x="8851037" y="326620"/>
                </a:cubicBezTo>
                <a:cubicBezTo>
                  <a:pt x="8870133" y="493283"/>
                  <a:pt x="8810128" y="784519"/>
                  <a:pt x="8851037" y="966494"/>
                </a:cubicBezTo>
                <a:cubicBezTo>
                  <a:pt x="8891946" y="1148469"/>
                  <a:pt x="8786816" y="1421728"/>
                  <a:pt x="8851037" y="1606367"/>
                </a:cubicBezTo>
                <a:cubicBezTo>
                  <a:pt x="8915258" y="1791006"/>
                  <a:pt x="8779660" y="2265901"/>
                  <a:pt x="8851037" y="2696522"/>
                </a:cubicBezTo>
                <a:cubicBezTo>
                  <a:pt x="8823691" y="2842471"/>
                  <a:pt x="8703145" y="3018818"/>
                  <a:pt x="8524417" y="3023142"/>
                </a:cubicBezTo>
                <a:cubicBezTo>
                  <a:pt x="8294752" y="3051408"/>
                  <a:pt x="8167349" y="2976973"/>
                  <a:pt x="7938860" y="3023142"/>
                </a:cubicBezTo>
                <a:cubicBezTo>
                  <a:pt x="7710371" y="3069311"/>
                  <a:pt x="7508802" y="2999740"/>
                  <a:pt x="7271325" y="3023142"/>
                </a:cubicBezTo>
                <a:cubicBezTo>
                  <a:pt x="7033848" y="3046544"/>
                  <a:pt x="7091265" y="2986575"/>
                  <a:pt x="6931702" y="3023142"/>
                </a:cubicBezTo>
                <a:cubicBezTo>
                  <a:pt x="6772139" y="3059709"/>
                  <a:pt x="6446064" y="3021618"/>
                  <a:pt x="6182189" y="3023142"/>
                </a:cubicBezTo>
                <a:cubicBezTo>
                  <a:pt x="5918314" y="3024666"/>
                  <a:pt x="5768620" y="2965755"/>
                  <a:pt x="5596632" y="3023142"/>
                </a:cubicBezTo>
                <a:cubicBezTo>
                  <a:pt x="5424644" y="3080529"/>
                  <a:pt x="5090168" y="2963471"/>
                  <a:pt x="4847119" y="3023142"/>
                </a:cubicBezTo>
                <a:cubicBezTo>
                  <a:pt x="4604070" y="3082813"/>
                  <a:pt x="4640190" y="2988973"/>
                  <a:pt x="4507496" y="3023142"/>
                </a:cubicBezTo>
                <a:cubicBezTo>
                  <a:pt x="4374802" y="3057311"/>
                  <a:pt x="4120749" y="2976668"/>
                  <a:pt x="4003918" y="3023142"/>
                </a:cubicBezTo>
                <a:cubicBezTo>
                  <a:pt x="3887087" y="3069616"/>
                  <a:pt x="3488326" y="3006507"/>
                  <a:pt x="3336383" y="3023142"/>
                </a:cubicBezTo>
                <a:cubicBezTo>
                  <a:pt x="3184440" y="3039777"/>
                  <a:pt x="2925333" y="2989335"/>
                  <a:pt x="2668848" y="3023142"/>
                </a:cubicBezTo>
                <a:cubicBezTo>
                  <a:pt x="2412363" y="3056949"/>
                  <a:pt x="2212151" y="3008033"/>
                  <a:pt x="2001313" y="3023142"/>
                </a:cubicBezTo>
                <a:cubicBezTo>
                  <a:pt x="1790475" y="3038251"/>
                  <a:pt x="1710177" y="2983935"/>
                  <a:pt x="1579712" y="3023142"/>
                </a:cubicBezTo>
                <a:cubicBezTo>
                  <a:pt x="1449247" y="3062349"/>
                  <a:pt x="1360845" y="3012495"/>
                  <a:pt x="1240089" y="3023142"/>
                </a:cubicBezTo>
                <a:cubicBezTo>
                  <a:pt x="1119333" y="3033789"/>
                  <a:pt x="756134" y="2995815"/>
                  <a:pt x="326620" y="3023142"/>
                </a:cubicBezTo>
                <a:cubicBezTo>
                  <a:pt x="121966" y="3035010"/>
                  <a:pt x="11880" y="2897329"/>
                  <a:pt x="0" y="2696522"/>
                </a:cubicBezTo>
                <a:cubicBezTo>
                  <a:pt x="-14284" y="2520482"/>
                  <a:pt x="20756" y="2346384"/>
                  <a:pt x="0" y="2151445"/>
                </a:cubicBezTo>
                <a:cubicBezTo>
                  <a:pt x="-20756" y="1956506"/>
                  <a:pt x="44870" y="1777327"/>
                  <a:pt x="0" y="1511571"/>
                </a:cubicBezTo>
                <a:cubicBezTo>
                  <a:pt x="-44870" y="1245815"/>
                  <a:pt x="8948" y="1175932"/>
                  <a:pt x="0" y="942795"/>
                </a:cubicBezTo>
                <a:cubicBezTo>
                  <a:pt x="-8948" y="709658"/>
                  <a:pt x="43565" y="616349"/>
                  <a:pt x="0" y="326620"/>
                </a:cubicBezTo>
                <a:close/>
              </a:path>
              <a:path w="8851037" h="3023142" stroke="0" extrusionOk="0">
                <a:moveTo>
                  <a:pt x="0" y="326620"/>
                </a:moveTo>
                <a:cubicBezTo>
                  <a:pt x="-45837" y="140627"/>
                  <a:pt x="167914" y="28098"/>
                  <a:pt x="326620" y="0"/>
                </a:cubicBezTo>
                <a:cubicBezTo>
                  <a:pt x="557361" y="-18422"/>
                  <a:pt x="689897" y="32288"/>
                  <a:pt x="994155" y="0"/>
                </a:cubicBezTo>
                <a:cubicBezTo>
                  <a:pt x="1298413" y="-32288"/>
                  <a:pt x="1548494" y="52572"/>
                  <a:pt x="1743668" y="0"/>
                </a:cubicBezTo>
                <a:cubicBezTo>
                  <a:pt x="1938842" y="-52572"/>
                  <a:pt x="2120821" y="2941"/>
                  <a:pt x="2411203" y="0"/>
                </a:cubicBezTo>
                <a:cubicBezTo>
                  <a:pt x="2701586" y="-2941"/>
                  <a:pt x="2656747" y="17372"/>
                  <a:pt x="2832804" y="0"/>
                </a:cubicBezTo>
                <a:cubicBezTo>
                  <a:pt x="3008861" y="-17372"/>
                  <a:pt x="3261847" y="656"/>
                  <a:pt x="3582317" y="0"/>
                </a:cubicBezTo>
                <a:cubicBezTo>
                  <a:pt x="3902787" y="-656"/>
                  <a:pt x="3929565" y="9007"/>
                  <a:pt x="4167873" y="0"/>
                </a:cubicBezTo>
                <a:cubicBezTo>
                  <a:pt x="4406181" y="-9007"/>
                  <a:pt x="4432259" y="39802"/>
                  <a:pt x="4589474" y="0"/>
                </a:cubicBezTo>
                <a:cubicBezTo>
                  <a:pt x="4746689" y="-39802"/>
                  <a:pt x="4767136" y="19261"/>
                  <a:pt x="4929097" y="0"/>
                </a:cubicBezTo>
                <a:cubicBezTo>
                  <a:pt x="5091058" y="-19261"/>
                  <a:pt x="5161103" y="1972"/>
                  <a:pt x="5268720" y="0"/>
                </a:cubicBezTo>
                <a:cubicBezTo>
                  <a:pt x="5376337" y="-1972"/>
                  <a:pt x="5666384" y="15102"/>
                  <a:pt x="5772299" y="0"/>
                </a:cubicBezTo>
                <a:cubicBezTo>
                  <a:pt x="5878214" y="-15102"/>
                  <a:pt x="6001007" y="24367"/>
                  <a:pt x="6111922" y="0"/>
                </a:cubicBezTo>
                <a:cubicBezTo>
                  <a:pt x="6222837" y="-24367"/>
                  <a:pt x="6489390" y="10800"/>
                  <a:pt x="6697479" y="0"/>
                </a:cubicBezTo>
                <a:cubicBezTo>
                  <a:pt x="6905568" y="-10800"/>
                  <a:pt x="7214805" y="1877"/>
                  <a:pt x="7365014" y="0"/>
                </a:cubicBezTo>
                <a:cubicBezTo>
                  <a:pt x="7515223" y="-1877"/>
                  <a:pt x="7657118" y="19372"/>
                  <a:pt x="7868593" y="0"/>
                </a:cubicBezTo>
                <a:cubicBezTo>
                  <a:pt x="8080068" y="-19372"/>
                  <a:pt x="8301925" y="25378"/>
                  <a:pt x="8524417" y="0"/>
                </a:cubicBezTo>
                <a:cubicBezTo>
                  <a:pt x="8712682" y="13166"/>
                  <a:pt x="8849586" y="142549"/>
                  <a:pt x="8851037" y="326620"/>
                </a:cubicBezTo>
                <a:cubicBezTo>
                  <a:pt x="8901700" y="563965"/>
                  <a:pt x="8826187" y="731428"/>
                  <a:pt x="8851037" y="847998"/>
                </a:cubicBezTo>
                <a:cubicBezTo>
                  <a:pt x="8875887" y="964568"/>
                  <a:pt x="8836911" y="1257520"/>
                  <a:pt x="8851037" y="1464173"/>
                </a:cubicBezTo>
                <a:cubicBezTo>
                  <a:pt x="8865163" y="1670827"/>
                  <a:pt x="8825947" y="1797685"/>
                  <a:pt x="8851037" y="2056648"/>
                </a:cubicBezTo>
                <a:cubicBezTo>
                  <a:pt x="8876127" y="2315612"/>
                  <a:pt x="8840633" y="2502010"/>
                  <a:pt x="8851037" y="2696522"/>
                </a:cubicBezTo>
                <a:cubicBezTo>
                  <a:pt x="8861259" y="2871684"/>
                  <a:pt x="8733551" y="3053838"/>
                  <a:pt x="8524417" y="3023142"/>
                </a:cubicBezTo>
                <a:cubicBezTo>
                  <a:pt x="8151746" y="3078012"/>
                  <a:pt x="8029554" y="2993977"/>
                  <a:pt x="7774904" y="3023142"/>
                </a:cubicBezTo>
                <a:cubicBezTo>
                  <a:pt x="7520254" y="3052307"/>
                  <a:pt x="7532254" y="3009131"/>
                  <a:pt x="7435281" y="3023142"/>
                </a:cubicBezTo>
                <a:cubicBezTo>
                  <a:pt x="7338308" y="3037153"/>
                  <a:pt x="7053396" y="2988581"/>
                  <a:pt x="6849724" y="3023142"/>
                </a:cubicBezTo>
                <a:cubicBezTo>
                  <a:pt x="6646052" y="3057703"/>
                  <a:pt x="6590567" y="3002812"/>
                  <a:pt x="6346145" y="3023142"/>
                </a:cubicBezTo>
                <a:cubicBezTo>
                  <a:pt x="6101723" y="3043472"/>
                  <a:pt x="6019707" y="3010572"/>
                  <a:pt x="5924544" y="3023142"/>
                </a:cubicBezTo>
                <a:cubicBezTo>
                  <a:pt x="5829381" y="3035712"/>
                  <a:pt x="5555251" y="2983129"/>
                  <a:pt x="5420965" y="3023142"/>
                </a:cubicBezTo>
                <a:cubicBezTo>
                  <a:pt x="5286679" y="3063155"/>
                  <a:pt x="5051734" y="3021967"/>
                  <a:pt x="4917386" y="3023142"/>
                </a:cubicBezTo>
                <a:cubicBezTo>
                  <a:pt x="4783038" y="3024317"/>
                  <a:pt x="4545345" y="2951949"/>
                  <a:pt x="4249851" y="3023142"/>
                </a:cubicBezTo>
                <a:cubicBezTo>
                  <a:pt x="3954358" y="3094335"/>
                  <a:pt x="3781955" y="2963580"/>
                  <a:pt x="3664294" y="3023142"/>
                </a:cubicBezTo>
                <a:cubicBezTo>
                  <a:pt x="3546633" y="3082704"/>
                  <a:pt x="3451963" y="2991116"/>
                  <a:pt x="3324671" y="3023142"/>
                </a:cubicBezTo>
                <a:cubicBezTo>
                  <a:pt x="3197379" y="3055168"/>
                  <a:pt x="2969671" y="2949902"/>
                  <a:pt x="2657137" y="3023142"/>
                </a:cubicBezTo>
                <a:cubicBezTo>
                  <a:pt x="2344603" y="3096382"/>
                  <a:pt x="2281846" y="2966862"/>
                  <a:pt x="2071580" y="3023142"/>
                </a:cubicBezTo>
                <a:cubicBezTo>
                  <a:pt x="1861314" y="3079422"/>
                  <a:pt x="1726483" y="2943306"/>
                  <a:pt x="1404045" y="3023142"/>
                </a:cubicBezTo>
                <a:cubicBezTo>
                  <a:pt x="1081608" y="3102978"/>
                  <a:pt x="1132265" y="2997396"/>
                  <a:pt x="982444" y="3023142"/>
                </a:cubicBezTo>
                <a:cubicBezTo>
                  <a:pt x="832623" y="3048888"/>
                  <a:pt x="609387" y="2966580"/>
                  <a:pt x="326620" y="3023142"/>
                </a:cubicBezTo>
                <a:cubicBezTo>
                  <a:pt x="178185" y="3014894"/>
                  <a:pt x="32650" y="2897421"/>
                  <a:pt x="0" y="2696522"/>
                </a:cubicBezTo>
                <a:cubicBezTo>
                  <a:pt x="-43763" y="2434850"/>
                  <a:pt x="23023" y="2256864"/>
                  <a:pt x="0" y="2104047"/>
                </a:cubicBezTo>
                <a:cubicBezTo>
                  <a:pt x="-23023" y="1951230"/>
                  <a:pt x="4971" y="1757675"/>
                  <a:pt x="0" y="1511571"/>
                </a:cubicBezTo>
                <a:cubicBezTo>
                  <a:pt x="-4971" y="1265467"/>
                  <a:pt x="10760" y="1134095"/>
                  <a:pt x="0" y="895396"/>
                </a:cubicBezTo>
                <a:cubicBezTo>
                  <a:pt x="-10760" y="656697"/>
                  <a:pt x="67336" y="552454"/>
                  <a:pt x="0" y="326620"/>
                </a:cubicBezTo>
                <a:close/>
              </a:path>
            </a:pathLst>
          </a:custGeom>
          <a:solidFill>
            <a:schemeClr val="accent3">
              <a:lumMod val="20000"/>
              <a:lumOff val="80000"/>
            </a:schemeClr>
          </a:solidFill>
          <a:ln w="38100">
            <a:solidFill>
              <a:srgbClr val="C00000"/>
            </a:solidFill>
            <a:extLst>
              <a:ext uri="{C807C97D-BFC1-408E-A445-0C87EB9F89A2}">
                <ask:lineSketchStyleProps xmlns:ask="http://schemas.microsoft.com/office/drawing/2018/sketchyshapes" sd="3443506413">
                  <a:prstGeom prst="roundRect">
                    <a:avLst>
                      <a:gd name="adj" fmla="val 10804"/>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A8A7083-ED90-4F33-B9B9-CA86272F7A3C}"/>
              </a:ext>
            </a:extLst>
          </p:cNvPr>
          <p:cNvSpPr/>
          <p:nvPr/>
        </p:nvSpPr>
        <p:spPr>
          <a:xfrm>
            <a:off x="1" y="-5"/>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基軸通貨ドルの地域通貨化</a:t>
            </a:r>
          </a:p>
        </p:txBody>
      </p:sp>
      <p:sp>
        <p:nvSpPr>
          <p:cNvPr id="3" name="テキスト ボックス 2">
            <a:extLst>
              <a:ext uri="{FF2B5EF4-FFF2-40B4-BE49-F238E27FC236}">
                <a16:creationId xmlns:a16="http://schemas.microsoft.com/office/drawing/2014/main" id="{DCE35EEB-AE8E-4EBC-9FFF-4242144A04BA}"/>
              </a:ext>
            </a:extLst>
          </p:cNvPr>
          <p:cNvSpPr txBox="1"/>
          <p:nvPr/>
        </p:nvSpPr>
        <p:spPr>
          <a:xfrm>
            <a:off x="332544" y="1030726"/>
            <a:ext cx="11615691" cy="646331"/>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ロシアは、米国の</a:t>
            </a:r>
            <a:r>
              <a:rPr lang="ja-JP" altLang="en-US" sz="3600" b="1" dirty="0">
                <a:latin typeface="BIZ UDPゴシック" panose="020B0400000000000000" pitchFamily="50" charset="-128"/>
                <a:ea typeface="BIZ UDPゴシック" panose="020B0400000000000000" pitchFamily="50" charset="-128"/>
              </a:rPr>
              <a:t>「</a:t>
            </a:r>
            <a:r>
              <a:rPr lang="ja-JP" altLang="en-US" sz="3600" b="1" u="sng" dirty="0">
                <a:latin typeface="BIZ UDPゴシック" panose="020B0400000000000000" pitchFamily="50" charset="-128"/>
                <a:ea typeface="BIZ UDPゴシック" panose="020B0400000000000000" pitchFamily="50" charset="-128"/>
              </a:rPr>
              <a:t>力の源泉</a:t>
            </a:r>
            <a:r>
              <a:rPr lang="ja-JP" altLang="en-US" sz="3600" b="1" u="sng" dirty="0">
                <a:solidFill>
                  <a:srgbClr val="C00000"/>
                </a:solidFill>
                <a:latin typeface="BIZ UDPゴシック" panose="020B0400000000000000" pitchFamily="50" charset="-128"/>
                <a:ea typeface="BIZ UDPゴシック" panose="020B0400000000000000" pitchFamily="50" charset="-128"/>
              </a:rPr>
              <a:t>＠</a:t>
            </a:r>
            <a:r>
              <a:rPr lang="ja-JP" altLang="en-US" sz="3600" b="1" u="sng" dirty="0">
                <a:latin typeface="BIZ UDPゴシック" panose="020B0400000000000000" pitchFamily="50" charset="-128"/>
                <a:ea typeface="BIZ UDPゴシック" panose="020B0400000000000000" pitchFamily="50" charset="-128"/>
              </a:rPr>
              <a:t>通貨覇権</a:t>
            </a:r>
            <a:r>
              <a:rPr lang="ja-JP" altLang="en-US" sz="3600" b="1" dirty="0">
                <a:latin typeface="BIZ UDPゴシック" panose="020B0400000000000000" pitchFamily="50" charset="-128"/>
                <a:ea typeface="BIZ UDPゴシック" panose="020B0400000000000000" pitchFamily="50" charset="-128"/>
              </a:rPr>
              <a:t>」</a:t>
            </a:r>
            <a:r>
              <a:rPr lang="ja-JP" altLang="en-US" sz="2800" b="1" dirty="0">
                <a:latin typeface="BIZ UDPゴシック" panose="020B0400000000000000" pitchFamily="50" charset="-128"/>
                <a:ea typeface="BIZ UDPゴシック" panose="020B0400000000000000" pitchFamily="50" charset="-128"/>
              </a:rPr>
              <a:t>を弱体化する戦略を実行</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664CE8A9-507F-4520-B4AA-EA5B8AE579F3}"/>
              </a:ext>
            </a:extLst>
          </p:cNvPr>
          <p:cNvSpPr txBox="1"/>
          <p:nvPr/>
        </p:nvSpPr>
        <p:spPr>
          <a:xfrm>
            <a:off x="1811045" y="2276840"/>
            <a:ext cx="8851037"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米国の政治・経済力は基軸通貨ドルにあり</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E82CD8D9-8DB8-413E-96E6-9E7137D44B99}"/>
              </a:ext>
            </a:extLst>
          </p:cNvPr>
          <p:cNvSpPr txBox="1"/>
          <p:nvPr/>
        </p:nvSpPr>
        <p:spPr>
          <a:xfrm>
            <a:off x="1811044" y="3290678"/>
            <a:ext cx="8851037"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強大な軍事力と技術開発力の根源もドル</a:t>
            </a:r>
            <a:endParaRPr lang="en-US" altLang="ja-JP" sz="2800" b="1"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F6013919-C14C-49EA-BA53-1C741842CBA1}"/>
              </a:ext>
            </a:extLst>
          </p:cNvPr>
          <p:cNvSpPr txBox="1"/>
          <p:nvPr/>
        </p:nvSpPr>
        <p:spPr>
          <a:xfrm>
            <a:off x="1811044" y="4304516"/>
            <a:ext cx="8851037" cy="523220"/>
          </a:xfrm>
          <a:prstGeom prst="rect">
            <a:avLst/>
          </a:prstGeom>
          <a:noFill/>
        </p:spPr>
        <p:txBody>
          <a:bodyPr wrap="square" rtlCol="0">
            <a:spAutoFit/>
          </a:bodyPr>
          <a:lstStyle/>
          <a:p>
            <a:pPr algn="ctr"/>
            <a:r>
              <a:rPr lang="ja-JP" altLang="en-US" sz="2800" b="1" dirty="0">
                <a:latin typeface="BIZ UDPゴシック" panose="020B0400000000000000" pitchFamily="50" charset="-128"/>
                <a:ea typeface="BIZ UDPゴシック" panose="020B0400000000000000" pitchFamily="50" charset="-128"/>
              </a:rPr>
              <a:t>ドルの</a:t>
            </a:r>
            <a:r>
              <a:rPr lang="ja-JP" altLang="en-US" sz="2800" b="1" dirty="0">
                <a:solidFill>
                  <a:srgbClr val="C00000"/>
                </a:solidFill>
                <a:latin typeface="BIZ UDPゴシック" panose="020B0400000000000000" pitchFamily="50" charset="-128"/>
                <a:ea typeface="BIZ UDPゴシック" panose="020B0400000000000000" pitchFamily="50" charset="-128"/>
              </a:rPr>
              <a:t>地域通貨化</a:t>
            </a:r>
            <a:r>
              <a:rPr lang="ja-JP" altLang="en-US" sz="2800" b="1" dirty="0">
                <a:latin typeface="BIZ UDPゴシック" panose="020B0400000000000000" pitchFamily="50" charset="-128"/>
                <a:ea typeface="BIZ UDPゴシック" panose="020B0400000000000000" pitchFamily="50" charset="-128"/>
              </a:rPr>
              <a:t>は米国の軍事力を低下させる</a:t>
            </a:r>
            <a:endParaRPr kumimoji="1" lang="ja-JP" altLang="en-US" sz="2800" b="1"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7DD8F03D-CDB5-4D4E-9C6F-14FEDA9E3736}"/>
              </a:ext>
            </a:extLst>
          </p:cNvPr>
          <p:cNvSpPr txBox="1"/>
          <p:nvPr/>
        </p:nvSpPr>
        <p:spPr>
          <a:xfrm>
            <a:off x="425388" y="5659796"/>
            <a:ext cx="11341223" cy="646331"/>
          </a:xfrm>
          <a:prstGeom prst="rect">
            <a:avLst/>
          </a:prstGeom>
          <a:noFill/>
        </p:spPr>
        <p:txBody>
          <a:bodyPr wrap="square" rtlCol="0">
            <a:spAutoFit/>
          </a:bodyPr>
          <a:lstStyle/>
          <a:p>
            <a:pPr algn="ctr"/>
            <a:r>
              <a:rPr lang="ja-JP" altLang="en-US" sz="3600" b="1" dirty="0">
                <a:latin typeface="BIZ UDPゴシック" panose="020B0400000000000000" pitchFamily="50" charset="-128"/>
                <a:ea typeface="BIZ UDPゴシック" panose="020B0400000000000000" pitchFamily="50" charset="-128"/>
              </a:rPr>
              <a:t>資源・エネルギー産出国による</a:t>
            </a:r>
            <a:r>
              <a:rPr lang="ja-JP" altLang="en-US" sz="3600" b="1" dirty="0">
                <a:solidFill>
                  <a:srgbClr val="C00000"/>
                </a:solidFill>
                <a:latin typeface="BIZ UDPゴシック" panose="020B0400000000000000" pitchFamily="50" charset="-128"/>
                <a:ea typeface="BIZ UDPゴシック" panose="020B0400000000000000" pitchFamily="50" charset="-128"/>
              </a:rPr>
              <a:t>「</a:t>
            </a:r>
            <a:r>
              <a:rPr lang="ja-JP" altLang="en-US" sz="3600" b="1" u="sng" dirty="0">
                <a:solidFill>
                  <a:srgbClr val="C00000"/>
                </a:solidFill>
                <a:latin typeface="BIZ UDPゴシック" panose="020B0400000000000000" pitchFamily="50" charset="-128"/>
                <a:ea typeface="BIZ UDPゴシック" panose="020B0400000000000000" pitchFamily="50" charset="-128"/>
              </a:rPr>
              <a:t>実物経済の経済圏</a:t>
            </a:r>
            <a:r>
              <a:rPr lang="ja-JP" altLang="en-US" sz="3600" b="1" dirty="0">
                <a:solidFill>
                  <a:srgbClr val="C00000"/>
                </a:solidFill>
                <a:latin typeface="BIZ UDPゴシック" panose="020B0400000000000000" pitchFamily="50" charset="-128"/>
                <a:ea typeface="BIZ UDPゴシック" panose="020B0400000000000000" pitchFamily="50" charset="-128"/>
              </a:rPr>
              <a:t>」</a:t>
            </a:r>
            <a:endParaRPr kumimoji="1" lang="ja-JP" altLang="en-US" sz="3600" b="1"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3832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四角形: 角を丸くする 26">
            <a:extLst>
              <a:ext uri="{FF2B5EF4-FFF2-40B4-BE49-F238E27FC236}">
                <a16:creationId xmlns:a16="http://schemas.microsoft.com/office/drawing/2014/main" id="{75E4B4F3-FB4A-45BE-8425-B6A7B5EF7DD8}"/>
              </a:ext>
            </a:extLst>
          </p:cNvPr>
          <p:cNvSpPr/>
          <p:nvPr/>
        </p:nvSpPr>
        <p:spPr>
          <a:xfrm>
            <a:off x="4267200" y="736961"/>
            <a:ext cx="3971109" cy="46166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88CEECD-B8AC-4DDA-BAE0-759373AE06E5}"/>
              </a:ext>
            </a:extLst>
          </p:cNvPr>
          <p:cNvSpPr/>
          <p:nvPr/>
        </p:nvSpPr>
        <p:spPr>
          <a:xfrm>
            <a:off x="1" y="-5"/>
            <a:ext cx="12192000" cy="47939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基軸通貨ドルの地域通貨化</a:t>
            </a:r>
          </a:p>
        </p:txBody>
      </p:sp>
      <p:sp>
        <p:nvSpPr>
          <p:cNvPr id="9" name="楕円 8">
            <a:extLst>
              <a:ext uri="{FF2B5EF4-FFF2-40B4-BE49-F238E27FC236}">
                <a16:creationId xmlns:a16="http://schemas.microsoft.com/office/drawing/2014/main" id="{CABD4631-C055-4399-9D28-E5BA15FE7C49}"/>
              </a:ext>
            </a:extLst>
          </p:cNvPr>
          <p:cNvSpPr/>
          <p:nvPr/>
        </p:nvSpPr>
        <p:spPr>
          <a:xfrm>
            <a:off x="3749040" y="1345972"/>
            <a:ext cx="4693920" cy="1767840"/>
          </a:xfrm>
          <a:prstGeom prst="ellipse">
            <a:avLst/>
          </a:prstGeom>
          <a:solidFill>
            <a:srgbClr val="FFC000"/>
          </a:solidFill>
          <a:ln>
            <a:noFill/>
          </a:ln>
          <a:effectLst>
            <a:glow rad="2286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tx1"/>
                </a:solidFill>
                <a:latin typeface="BIZ UDPゴシック" panose="020B0400000000000000" pitchFamily="50" charset="-128"/>
                <a:ea typeface="BIZ UDPゴシック" panose="020B0400000000000000" pitchFamily="50" charset="-128"/>
              </a:rPr>
              <a:t>基軸通貨</a:t>
            </a:r>
            <a:endParaRPr kumimoji="1" lang="en-US" altLang="ja-JP" sz="4400"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4400" dirty="0">
                <a:solidFill>
                  <a:schemeClr val="tx1"/>
                </a:solidFill>
                <a:latin typeface="BIZ UDPゴシック" panose="020B0400000000000000" pitchFamily="50" charset="-128"/>
                <a:ea typeface="BIZ UDPゴシック" panose="020B0400000000000000" pitchFamily="50" charset="-128"/>
              </a:rPr>
              <a:t>ドル</a:t>
            </a:r>
          </a:p>
        </p:txBody>
      </p:sp>
      <p:sp>
        <p:nvSpPr>
          <p:cNvPr id="11" name="楕円 10">
            <a:extLst>
              <a:ext uri="{FF2B5EF4-FFF2-40B4-BE49-F238E27FC236}">
                <a16:creationId xmlns:a16="http://schemas.microsoft.com/office/drawing/2014/main" id="{2665E1AF-32A2-4550-A584-F3896C9F3447}"/>
              </a:ext>
            </a:extLst>
          </p:cNvPr>
          <p:cNvSpPr/>
          <p:nvPr/>
        </p:nvSpPr>
        <p:spPr>
          <a:xfrm>
            <a:off x="862148" y="4015946"/>
            <a:ext cx="3910148" cy="2482441"/>
          </a:xfrm>
          <a:custGeom>
            <a:avLst/>
            <a:gdLst>
              <a:gd name="connsiteX0" fmla="*/ 0 w 3910148"/>
              <a:gd name="connsiteY0" fmla="*/ 1241221 h 2482441"/>
              <a:gd name="connsiteX1" fmla="*/ 1955074 w 3910148"/>
              <a:gd name="connsiteY1" fmla="*/ 0 h 2482441"/>
              <a:gd name="connsiteX2" fmla="*/ 3910148 w 3910148"/>
              <a:gd name="connsiteY2" fmla="*/ 1241221 h 2482441"/>
              <a:gd name="connsiteX3" fmla="*/ 1955074 w 3910148"/>
              <a:gd name="connsiteY3" fmla="*/ 2482442 h 2482441"/>
              <a:gd name="connsiteX4" fmla="*/ 0 w 3910148"/>
              <a:gd name="connsiteY4" fmla="*/ 1241221 h 248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0148" h="2482441" fill="none" extrusionOk="0">
                <a:moveTo>
                  <a:pt x="0" y="1241221"/>
                </a:moveTo>
                <a:cubicBezTo>
                  <a:pt x="32231" y="461101"/>
                  <a:pt x="968861" y="-55993"/>
                  <a:pt x="1955074" y="0"/>
                </a:cubicBezTo>
                <a:cubicBezTo>
                  <a:pt x="2951780" y="56373"/>
                  <a:pt x="4034427" y="648244"/>
                  <a:pt x="3910148" y="1241221"/>
                </a:cubicBezTo>
                <a:cubicBezTo>
                  <a:pt x="3848361" y="2218994"/>
                  <a:pt x="2756566" y="2347838"/>
                  <a:pt x="1955074" y="2482442"/>
                </a:cubicBezTo>
                <a:cubicBezTo>
                  <a:pt x="866793" y="2301821"/>
                  <a:pt x="89277" y="1976115"/>
                  <a:pt x="0" y="1241221"/>
                </a:cubicBezTo>
                <a:close/>
              </a:path>
              <a:path w="3910148" h="2482441" stroke="0" extrusionOk="0">
                <a:moveTo>
                  <a:pt x="0" y="1241221"/>
                </a:moveTo>
                <a:cubicBezTo>
                  <a:pt x="245250" y="586163"/>
                  <a:pt x="902783" y="282518"/>
                  <a:pt x="1955074" y="0"/>
                </a:cubicBezTo>
                <a:cubicBezTo>
                  <a:pt x="3027619" y="-89281"/>
                  <a:pt x="3936977" y="538276"/>
                  <a:pt x="3910148" y="1241221"/>
                </a:cubicBezTo>
                <a:cubicBezTo>
                  <a:pt x="3955404" y="1973689"/>
                  <a:pt x="2986819" y="2302605"/>
                  <a:pt x="1955074" y="2482442"/>
                </a:cubicBezTo>
                <a:cubicBezTo>
                  <a:pt x="687517" y="2561478"/>
                  <a:pt x="50979" y="2016097"/>
                  <a:pt x="0" y="1241221"/>
                </a:cubicBezTo>
                <a:close/>
              </a:path>
            </a:pathLst>
          </a:custGeom>
          <a:solidFill>
            <a:srgbClr val="002060"/>
          </a:solidFill>
          <a:ln>
            <a:extLst>
              <a:ext uri="{C807C97D-BFC1-408E-A445-0C87EB9F89A2}">
                <ask:lineSketchStyleProps xmlns:ask="http://schemas.microsoft.com/office/drawing/2018/sketchyshapes" sd="878760193">
                  <a:prstGeom prst="ellipse">
                    <a:avLst/>
                  </a:prstGeom>
                  <ask:type>
                    <ask:lineSketchScribble/>
                  </ask:type>
                </ask:lineSketchStyleProps>
              </a:ext>
            </a:extLst>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b="1" dirty="0">
                <a:latin typeface="Magic R" panose="02030504000101010101" pitchFamily="18" charset="-127"/>
              </a:rPr>
              <a:t>地域通貨</a:t>
            </a:r>
            <a:endParaRPr kumimoji="1" lang="en-US" altLang="ja-JP" sz="4000" b="1" dirty="0">
              <a:latin typeface="Magic R" panose="02030504000101010101" pitchFamily="18" charset="-127"/>
              <a:ea typeface="Magic R" panose="02030504000101010101" pitchFamily="18" charset="-127"/>
            </a:endParaRPr>
          </a:p>
          <a:p>
            <a:pPr algn="ctr"/>
            <a:r>
              <a:rPr lang="ja-JP" altLang="en-US" sz="4000" b="1" dirty="0">
                <a:latin typeface="Magic R" panose="02030504000101010101" pitchFamily="18" charset="-127"/>
              </a:rPr>
              <a:t>ドル</a:t>
            </a:r>
            <a:endParaRPr kumimoji="1" lang="ja-JP" altLang="en-US" sz="4000" b="1" dirty="0">
              <a:latin typeface="Magic R" panose="02030504000101010101" pitchFamily="18" charset="-127"/>
            </a:endParaRPr>
          </a:p>
        </p:txBody>
      </p:sp>
      <p:sp>
        <p:nvSpPr>
          <p:cNvPr id="12" name="楕円 11">
            <a:extLst>
              <a:ext uri="{FF2B5EF4-FFF2-40B4-BE49-F238E27FC236}">
                <a16:creationId xmlns:a16="http://schemas.microsoft.com/office/drawing/2014/main" id="{1C400CA8-1948-4980-9187-CFF3E8B36EF5}"/>
              </a:ext>
            </a:extLst>
          </p:cNvPr>
          <p:cNvSpPr/>
          <p:nvPr/>
        </p:nvSpPr>
        <p:spPr>
          <a:xfrm>
            <a:off x="7593873" y="4015945"/>
            <a:ext cx="3910148" cy="2482441"/>
          </a:xfrm>
          <a:custGeom>
            <a:avLst/>
            <a:gdLst>
              <a:gd name="connsiteX0" fmla="*/ 0 w 3910148"/>
              <a:gd name="connsiteY0" fmla="*/ 1241221 h 2482441"/>
              <a:gd name="connsiteX1" fmla="*/ 1955074 w 3910148"/>
              <a:gd name="connsiteY1" fmla="*/ 0 h 2482441"/>
              <a:gd name="connsiteX2" fmla="*/ 3910148 w 3910148"/>
              <a:gd name="connsiteY2" fmla="*/ 1241221 h 2482441"/>
              <a:gd name="connsiteX3" fmla="*/ 1955074 w 3910148"/>
              <a:gd name="connsiteY3" fmla="*/ 2482442 h 2482441"/>
              <a:gd name="connsiteX4" fmla="*/ 0 w 3910148"/>
              <a:gd name="connsiteY4" fmla="*/ 1241221 h 248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0148" h="2482441" fill="none" extrusionOk="0">
                <a:moveTo>
                  <a:pt x="0" y="1241221"/>
                </a:moveTo>
                <a:cubicBezTo>
                  <a:pt x="53904" y="575387"/>
                  <a:pt x="834989" y="20208"/>
                  <a:pt x="1955074" y="0"/>
                </a:cubicBezTo>
                <a:cubicBezTo>
                  <a:pt x="3113802" y="-145080"/>
                  <a:pt x="3966832" y="671276"/>
                  <a:pt x="3910148" y="1241221"/>
                </a:cubicBezTo>
                <a:cubicBezTo>
                  <a:pt x="3958117" y="1675346"/>
                  <a:pt x="3006468" y="2410947"/>
                  <a:pt x="1955074" y="2482442"/>
                </a:cubicBezTo>
                <a:cubicBezTo>
                  <a:pt x="769028" y="2386062"/>
                  <a:pt x="19834" y="2055161"/>
                  <a:pt x="0" y="1241221"/>
                </a:cubicBezTo>
                <a:close/>
              </a:path>
              <a:path w="3910148" h="2482441" stroke="0" extrusionOk="0">
                <a:moveTo>
                  <a:pt x="0" y="1241221"/>
                </a:moveTo>
                <a:cubicBezTo>
                  <a:pt x="-107399" y="677772"/>
                  <a:pt x="796045" y="-196268"/>
                  <a:pt x="1955074" y="0"/>
                </a:cubicBezTo>
                <a:cubicBezTo>
                  <a:pt x="3008142" y="-123279"/>
                  <a:pt x="3900186" y="661994"/>
                  <a:pt x="3910148" y="1241221"/>
                </a:cubicBezTo>
                <a:cubicBezTo>
                  <a:pt x="3886862" y="1898247"/>
                  <a:pt x="3032169" y="2576703"/>
                  <a:pt x="1955074" y="2482442"/>
                </a:cubicBezTo>
                <a:cubicBezTo>
                  <a:pt x="878976" y="2386698"/>
                  <a:pt x="-75465" y="1904310"/>
                  <a:pt x="0" y="1241221"/>
                </a:cubicBezTo>
                <a:close/>
              </a:path>
            </a:pathLst>
          </a:custGeom>
          <a:solidFill>
            <a:srgbClr val="C00000"/>
          </a:solidFill>
          <a:ln>
            <a:extLst>
              <a:ext uri="{C807C97D-BFC1-408E-A445-0C87EB9F89A2}">
                <ask:lineSketchStyleProps xmlns:ask="http://schemas.microsoft.com/office/drawing/2018/sketchyshapes" sd="1974435248">
                  <a:prstGeom prst="ellipse">
                    <a:avLst/>
                  </a:prstGeom>
                  <ask:type>
                    <ask:lineSketchFreehand/>
                  </ask:type>
                </ask:lineSketchStyleProps>
              </a:ext>
            </a:extLst>
          </a:ln>
          <a:effectLst>
            <a:glow rad="228600">
              <a:schemeClr val="accent2">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dirty="0">
                <a:latin typeface="UD デジタル 教科書体 NK-B" panose="02020700000000000000" pitchFamily="18" charset="-128"/>
                <a:ea typeface="UD デジタル 教科書体 NK-B" panose="02020700000000000000" pitchFamily="18" charset="-128"/>
              </a:rPr>
              <a:t>新基軸通貨</a:t>
            </a:r>
            <a:endParaRPr lang="en-US" altLang="ja-JP" sz="4000" dirty="0">
              <a:latin typeface="UD デジタル 教科書体 NK-B" panose="02020700000000000000" pitchFamily="18" charset="-128"/>
              <a:ea typeface="UD デジタル 教科書体 NK-B" panose="02020700000000000000" pitchFamily="18" charset="-128"/>
            </a:endParaRPr>
          </a:p>
          <a:p>
            <a:pPr algn="ctr"/>
            <a:r>
              <a:rPr lang="en-US" altLang="ja-JP" sz="3600" dirty="0">
                <a:latin typeface="UD デジタル 教科書体 NK-B" panose="02020700000000000000" pitchFamily="18" charset="-128"/>
                <a:ea typeface="UD デジタル 教科書体 NK-B" panose="02020700000000000000" pitchFamily="18" charset="-128"/>
              </a:rPr>
              <a:t>BRICS</a:t>
            </a:r>
            <a:r>
              <a:rPr lang="ja-JP" altLang="en-US" sz="3600" dirty="0">
                <a:latin typeface="UD デジタル 教科書体 NK-B" panose="02020700000000000000" pitchFamily="18" charset="-128"/>
                <a:ea typeface="UD デジタル 教科書体 NK-B" panose="02020700000000000000" pitchFamily="18" charset="-128"/>
              </a:rPr>
              <a:t>通貨</a:t>
            </a:r>
            <a:endParaRPr lang="en-US" altLang="ja-JP" sz="4400" dirty="0">
              <a:latin typeface="UD デジタル 教科書体 NK-B" panose="02020700000000000000" pitchFamily="18" charset="-128"/>
              <a:ea typeface="UD デジタル 教科書体 NK-B" panose="02020700000000000000" pitchFamily="18" charset="-128"/>
            </a:endParaRPr>
          </a:p>
        </p:txBody>
      </p:sp>
      <p:cxnSp>
        <p:nvCxnSpPr>
          <p:cNvPr id="14" name="コネクタ: カギ線 13">
            <a:extLst>
              <a:ext uri="{FF2B5EF4-FFF2-40B4-BE49-F238E27FC236}">
                <a16:creationId xmlns:a16="http://schemas.microsoft.com/office/drawing/2014/main" id="{51061089-B9FD-40AD-BC88-F8FBE06848F2}"/>
              </a:ext>
            </a:extLst>
          </p:cNvPr>
          <p:cNvCxnSpPr>
            <a:cxnSpLocks/>
            <a:stCxn id="9" idx="2"/>
          </p:cNvCxnSpPr>
          <p:nvPr/>
        </p:nvCxnSpPr>
        <p:spPr>
          <a:xfrm rot="10800000" flipV="1">
            <a:off x="2643056" y="2229892"/>
            <a:ext cx="1105985" cy="1789518"/>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9B9CC74-C444-437F-B487-36A699A9C967}"/>
              </a:ext>
            </a:extLst>
          </p:cNvPr>
          <p:cNvSpPr txBox="1"/>
          <p:nvPr/>
        </p:nvSpPr>
        <p:spPr>
          <a:xfrm>
            <a:off x="4171404" y="736962"/>
            <a:ext cx="1201783" cy="461665"/>
          </a:xfrm>
          <a:prstGeom prst="rect">
            <a:avLst/>
          </a:prstGeom>
          <a:noFill/>
        </p:spPr>
        <p:txBody>
          <a:bodyPr wrap="square" rtlCol="0">
            <a:spAutoFit/>
          </a:bodyPr>
          <a:lstStyle/>
          <a:p>
            <a:pPr algn="ct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英国</a:t>
            </a:r>
          </a:p>
        </p:txBody>
      </p:sp>
      <p:sp>
        <p:nvSpPr>
          <p:cNvPr id="17" name="テキスト ボックス 16">
            <a:extLst>
              <a:ext uri="{FF2B5EF4-FFF2-40B4-BE49-F238E27FC236}">
                <a16:creationId xmlns:a16="http://schemas.microsoft.com/office/drawing/2014/main" id="{EAF4CB2D-7ADB-4B14-B6B1-02A4A5A7CC44}"/>
              </a:ext>
            </a:extLst>
          </p:cNvPr>
          <p:cNvSpPr txBox="1"/>
          <p:nvPr/>
        </p:nvSpPr>
        <p:spPr>
          <a:xfrm>
            <a:off x="5495108" y="728024"/>
            <a:ext cx="1201783" cy="461665"/>
          </a:xfrm>
          <a:prstGeom prst="rect">
            <a:avLst/>
          </a:prstGeom>
          <a:noFill/>
        </p:spPr>
        <p:txBody>
          <a:bodyPr wrap="square" rtlCol="0">
            <a:spAutoFit/>
          </a:bodyPr>
          <a:lstStyle/>
          <a:p>
            <a:pPr algn="ctr"/>
            <a:r>
              <a:rPr lang="ja-JP" altLang="en-US" sz="2400" dirty="0">
                <a:solidFill>
                  <a:schemeClr val="bg2">
                    <a:lumMod val="25000"/>
                  </a:schemeClr>
                </a:solidFill>
                <a:latin typeface="Magic R" panose="02030504000101010101" pitchFamily="18" charset="-127"/>
                <a:ea typeface="BIZ UDPゴシック" panose="020B0400000000000000" pitchFamily="50" charset="-128"/>
              </a:rPr>
              <a:t>米</a:t>
            </a: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国</a:t>
            </a:r>
          </a:p>
        </p:txBody>
      </p:sp>
      <p:sp>
        <p:nvSpPr>
          <p:cNvPr id="18" name="テキスト ボックス 17">
            <a:extLst>
              <a:ext uri="{FF2B5EF4-FFF2-40B4-BE49-F238E27FC236}">
                <a16:creationId xmlns:a16="http://schemas.microsoft.com/office/drawing/2014/main" id="{9A5EA27A-711B-4398-80A7-58CF47309046}"/>
              </a:ext>
            </a:extLst>
          </p:cNvPr>
          <p:cNvSpPr txBox="1"/>
          <p:nvPr/>
        </p:nvSpPr>
        <p:spPr>
          <a:xfrm>
            <a:off x="576942" y="593364"/>
            <a:ext cx="2721429" cy="1200329"/>
          </a:xfrm>
          <a:prstGeom prst="rect">
            <a:avLst/>
          </a:prstGeom>
          <a:noFill/>
        </p:spPr>
        <p:txBody>
          <a:bodyPr wrap="square" rtlCol="0">
            <a:spAutoFit/>
          </a:bodyPr>
          <a:lstStyle/>
          <a:p>
            <a:pPr algn="ct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カナダ</a:t>
            </a:r>
            <a:endParaRPr kumimoji="1" lang="en-US" altLang="ja-JP" sz="2400" dirty="0">
              <a:solidFill>
                <a:schemeClr val="bg2">
                  <a:lumMod val="25000"/>
                </a:schemeClr>
              </a:solidFill>
              <a:latin typeface="Magic R" panose="02030504000101010101" pitchFamily="18" charset="-127"/>
              <a:ea typeface="BIZ UDPゴシック" panose="020B0400000000000000" pitchFamily="50" charset="-128"/>
            </a:endParaRPr>
          </a:p>
          <a:p>
            <a:pPr algn="ct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豪州</a:t>
            </a:r>
            <a:endParaRPr kumimoji="1" lang="en-US" altLang="ja-JP" sz="2400" dirty="0">
              <a:solidFill>
                <a:schemeClr val="bg2">
                  <a:lumMod val="25000"/>
                </a:schemeClr>
              </a:solidFill>
              <a:latin typeface="Magic R" panose="02030504000101010101" pitchFamily="18" charset="-127"/>
              <a:ea typeface="BIZ UDPゴシック" panose="020B0400000000000000" pitchFamily="50" charset="-128"/>
            </a:endParaRPr>
          </a:p>
          <a:p>
            <a:pPr algn="ct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ニュージーランド</a:t>
            </a:r>
          </a:p>
        </p:txBody>
      </p:sp>
      <p:sp>
        <p:nvSpPr>
          <p:cNvPr id="19" name="テキスト ボックス 18">
            <a:extLst>
              <a:ext uri="{FF2B5EF4-FFF2-40B4-BE49-F238E27FC236}">
                <a16:creationId xmlns:a16="http://schemas.microsoft.com/office/drawing/2014/main" id="{E9313B81-8B7F-45FC-B295-9CFA6D0C2DF1}"/>
              </a:ext>
            </a:extLst>
          </p:cNvPr>
          <p:cNvSpPr txBox="1"/>
          <p:nvPr/>
        </p:nvSpPr>
        <p:spPr>
          <a:xfrm>
            <a:off x="8800011" y="1814393"/>
            <a:ext cx="2320834" cy="830997"/>
          </a:xfrm>
          <a:prstGeom prst="rect">
            <a:avLst/>
          </a:prstGeom>
          <a:noFill/>
        </p:spPr>
        <p:txBody>
          <a:bodyPr wrap="square" rtlCol="0">
            <a:spAutoFit/>
          </a:bodyPr>
          <a:lstStyle/>
          <a:p>
            <a:pPr algn="ct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ロシア</a:t>
            </a:r>
            <a:endParaRPr kumimoji="1" lang="en-US" altLang="ja-JP" sz="2400" dirty="0">
              <a:solidFill>
                <a:schemeClr val="bg2">
                  <a:lumMod val="25000"/>
                </a:schemeClr>
              </a:solidFill>
              <a:latin typeface="Magic R" panose="02030504000101010101" pitchFamily="18" charset="-127"/>
              <a:ea typeface="BIZ UDPゴシック" panose="020B0400000000000000" pitchFamily="50" charset="-128"/>
            </a:endParaRPr>
          </a:p>
          <a:p>
            <a:pPr algn="ct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中華人民共和国</a:t>
            </a:r>
          </a:p>
        </p:txBody>
      </p:sp>
      <p:sp>
        <p:nvSpPr>
          <p:cNvPr id="25" name="テキスト ボックス 24">
            <a:extLst>
              <a:ext uri="{FF2B5EF4-FFF2-40B4-BE49-F238E27FC236}">
                <a16:creationId xmlns:a16="http://schemas.microsoft.com/office/drawing/2014/main" id="{AAF77FF4-5CC7-4F9A-9E69-E6522B18235D}"/>
              </a:ext>
            </a:extLst>
          </p:cNvPr>
          <p:cNvSpPr txBox="1"/>
          <p:nvPr/>
        </p:nvSpPr>
        <p:spPr>
          <a:xfrm rot="453455">
            <a:off x="4935582" y="4448629"/>
            <a:ext cx="1397725" cy="1200329"/>
          </a:xfrm>
          <a:prstGeom prst="rect">
            <a:avLst/>
          </a:prstGeom>
          <a:noFill/>
        </p:spPr>
        <p:txBody>
          <a:bodyPr wrap="square" rtlCol="0">
            <a:spAutoFit/>
          </a:bodyPr>
          <a:lstStyle/>
          <a:p>
            <a:pPr algn="ctr"/>
            <a:r>
              <a:rPr lang="ja-JP" altLang="en-US" sz="2400" dirty="0">
                <a:solidFill>
                  <a:schemeClr val="bg2">
                    <a:lumMod val="25000"/>
                  </a:schemeClr>
                </a:solidFill>
                <a:latin typeface="Magic R" panose="02030504000101010101" pitchFamily="18" charset="-127"/>
                <a:ea typeface="BIZ UDPゴシック" panose="020B0400000000000000" pitchFamily="50" charset="-128"/>
              </a:rPr>
              <a:t>日本</a:t>
            </a:r>
            <a:endParaRPr lang="en-US" altLang="ja-JP" sz="2400" dirty="0">
              <a:solidFill>
                <a:schemeClr val="bg2">
                  <a:lumMod val="25000"/>
                </a:schemeClr>
              </a:solidFill>
              <a:latin typeface="Magic R" panose="02030504000101010101" pitchFamily="18" charset="-127"/>
              <a:ea typeface="BIZ UDPゴシック" panose="020B0400000000000000" pitchFamily="50" charset="-128"/>
            </a:endParaRPr>
          </a:p>
          <a:p>
            <a:pPr algn="ctr"/>
            <a:r>
              <a:rPr lang="ja-JP" altLang="en-US" sz="2400" dirty="0">
                <a:solidFill>
                  <a:schemeClr val="bg2">
                    <a:lumMod val="25000"/>
                  </a:schemeClr>
                </a:solidFill>
                <a:latin typeface="Magic R" panose="02030504000101010101" pitchFamily="18" charset="-127"/>
                <a:ea typeface="BIZ UDPゴシック" panose="020B0400000000000000" pitchFamily="50" charset="-128"/>
              </a:rPr>
              <a:t>台湾</a:t>
            </a:r>
            <a:endParaRPr lang="en-US" altLang="ja-JP" sz="2400" dirty="0">
              <a:solidFill>
                <a:schemeClr val="bg2">
                  <a:lumMod val="25000"/>
                </a:schemeClr>
              </a:solidFill>
              <a:latin typeface="Magic R" panose="02030504000101010101" pitchFamily="18" charset="-127"/>
              <a:ea typeface="BIZ UDPゴシック" panose="020B0400000000000000" pitchFamily="50" charset="-128"/>
            </a:endParaRPr>
          </a:p>
          <a:p>
            <a:pPr algn="ct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韓国</a:t>
            </a:r>
            <a:endParaRPr kumimoji="1" lang="en-US" altLang="ja-JP" sz="2400" dirty="0">
              <a:solidFill>
                <a:schemeClr val="bg2">
                  <a:lumMod val="25000"/>
                </a:schemeClr>
              </a:solidFill>
              <a:latin typeface="Magic R" panose="02030504000101010101" pitchFamily="18" charset="-127"/>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DD0E1344-FCAD-4144-A4D6-22754830AF4C}"/>
              </a:ext>
            </a:extLst>
          </p:cNvPr>
          <p:cNvSpPr txBox="1"/>
          <p:nvPr/>
        </p:nvSpPr>
        <p:spPr>
          <a:xfrm>
            <a:off x="6818812" y="736961"/>
            <a:ext cx="1515291" cy="461665"/>
          </a:xfrm>
          <a:prstGeom prst="rect">
            <a:avLst/>
          </a:prstGeom>
          <a:noFill/>
        </p:spPr>
        <p:txBody>
          <a:bodyPr wrap="square" rtlCol="0">
            <a:spAutoFit/>
          </a:bodyPr>
          <a:lstStyle/>
          <a:p>
            <a:pPr algn="ct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ソビエト</a:t>
            </a:r>
          </a:p>
        </p:txBody>
      </p:sp>
      <p:sp>
        <p:nvSpPr>
          <p:cNvPr id="28" name="テキスト ボックス 27">
            <a:extLst>
              <a:ext uri="{FF2B5EF4-FFF2-40B4-BE49-F238E27FC236}">
                <a16:creationId xmlns:a16="http://schemas.microsoft.com/office/drawing/2014/main" id="{9F256EA4-BF85-468D-B80A-4B5A59942CD6}"/>
              </a:ext>
            </a:extLst>
          </p:cNvPr>
          <p:cNvSpPr txBox="1"/>
          <p:nvPr/>
        </p:nvSpPr>
        <p:spPr>
          <a:xfrm>
            <a:off x="7585165" y="3057100"/>
            <a:ext cx="3753393" cy="830997"/>
          </a:xfrm>
          <a:prstGeom prst="rect">
            <a:avLst/>
          </a:prstGeom>
          <a:noFill/>
        </p:spPr>
        <p:txBody>
          <a:bodyPr wrap="square" rtlCol="0">
            <a:spAutoFit/>
          </a:bodyPr>
          <a:lstStyle/>
          <a:p>
            <a:pPr algn="ctr"/>
            <a:r>
              <a:rPr lang="ja-JP" altLang="en-US" sz="2400" dirty="0">
                <a:solidFill>
                  <a:schemeClr val="bg2">
                    <a:lumMod val="25000"/>
                  </a:schemeClr>
                </a:solidFill>
                <a:latin typeface="Magic R" panose="02030504000101010101" pitchFamily="18" charset="-127"/>
                <a:ea typeface="BIZ UDPゴシック" panose="020B0400000000000000" pitchFamily="50" charset="-128"/>
              </a:rPr>
              <a:t>新通貨圏</a:t>
            </a:r>
            <a:endParaRPr lang="en-US" altLang="ja-JP" sz="2400" dirty="0">
              <a:solidFill>
                <a:schemeClr val="bg2">
                  <a:lumMod val="25000"/>
                </a:schemeClr>
              </a:solidFill>
              <a:latin typeface="Magic R" panose="02030504000101010101" pitchFamily="18" charset="-127"/>
              <a:ea typeface="BIZ UDPゴシック" panose="020B0400000000000000" pitchFamily="50" charset="-128"/>
            </a:endParaRPr>
          </a:p>
          <a:p>
            <a:pPr algn="ctr"/>
            <a:r>
              <a:rPr kumimoji="1" lang="en-US" altLang="ja-JP" sz="2400" dirty="0">
                <a:solidFill>
                  <a:schemeClr val="bg2">
                    <a:lumMod val="25000"/>
                  </a:schemeClr>
                </a:solidFill>
                <a:latin typeface="Magic R" panose="02030504000101010101" pitchFamily="18" charset="-127"/>
                <a:ea typeface="BIZ UDPゴシック" panose="020B0400000000000000" pitchFamily="50" charset="-128"/>
              </a:rPr>
              <a:t>BRICS</a:t>
            </a:r>
            <a:r>
              <a:rPr kumimoji="1" lang="ja-JP" altLang="en-US" sz="2400" dirty="0">
                <a:solidFill>
                  <a:schemeClr val="bg2">
                    <a:lumMod val="25000"/>
                  </a:schemeClr>
                </a:solidFill>
                <a:latin typeface="Magic R" panose="02030504000101010101" pitchFamily="18" charset="-127"/>
                <a:ea typeface="BIZ UDPゴシック" panose="020B0400000000000000" pitchFamily="50" charset="-128"/>
              </a:rPr>
              <a:t>、グローバルサウス</a:t>
            </a:r>
          </a:p>
        </p:txBody>
      </p:sp>
      <p:cxnSp>
        <p:nvCxnSpPr>
          <p:cNvPr id="32" name="直線コネクタ 31">
            <a:extLst>
              <a:ext uri="{FF2B5EF4-FFF2-40B4-BE49-F238E27FC236}">
                <a16:creationId xmlns:a16="http://schemas.microsoft.com/office/drawing/2014/main" id="{828DCDBA-AB28-4D76-A026-8DF83877FFEC}"/>
              </a:ext>
            </a:extLst>
          </p:cNvPr>
          <p:cNvCxnSpPr/>
          <p:nvPr/>
        </p:nvCxnSpPr>
        <p:spPr>
          <a:xfrm>
            <a:off x="6132513" y="3429000"/>
            <a:ext cx="0" cy="342900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DC9D0C16-EFC5-4E6D-91D7-1A88ECCEB9AB}"/>
              </a:ext>
            </a:extLst>
          </p:cNvPr>
          <p:cNvSpPr txBox="1"/>
          <p:nvPr/>
        </p:nvSpPr>
        <p:spPr>
          <a:xfrm>
            <a:off x="383177" y="2464994"/>
            <a:ext cx="1902827" cy="461665"/>
          </a:xfrm>
          <a:prstGeom prst="rect">
            <a:avLst/>
          </a:prstGeom>
          <a:noFill/>
        </p:spPr>
        <p:txBody>
          <a:bodyPr wrap="square" rtlCol="0">
            <a:spAutoFit/>
          </a:bodyPr>
          <a:lstStyle/>
          <a:p>
            <a:pPr algn="ctr"/>
            <a:r>
              <a:rPr lang="ja-JP" altLang="en-US" sz="2400" dirty="0">
                <a:solidFill>
                  <a:schemeClr val="bg2">
                    <a:lumMod val="25000"/>
                  </a:schemeClr>
                </a:solidFill>
                <a:latin typeface="Magic R" panose="02030504000101010101" pitchFamily="18" charset="-127"/>
                <a:ea typeface="BIZ UDPゴシック" panose="020B0400000000000000" pitchFamily="50" charset="-128"/>
              </a:rPr>
              <a:t>旧連合</a:t>
            </a:r>
            <a:endParaRPr kumimoji="1" lang="ja-JP" altLang="en-US" sz="2400" dirty="0">
              <a:solidFill>
                <a:schemeClr val="bg2">
                  <a:lumMod val="25000"/>
                </a:schemeClr>
              </a:solidFill>
              <a:latin typeface="Magic R" panose="02030504000101010101" pitchFamily="18" charset="-127"/>
              <a:ea typeface="BIZ UDPゴシック" panose="020B0400000000000000" pitchFamily="50" charset="-128"/>
            </a:endParaRPr>
          </a:p>
        </p:txBody>
      </p:sp>
      <p:sp>
        <p:nvSpPr>
          <p:cNvPr id="34" name="テキスト ボックス 33">
            <a:extLst>
              <a:ext uri="{FF2B5EF4-FFF2-40B4-BE49-F238E27FC236}">
                <a16:creationId xmlns:a16="http://schemas.microsoft.com/office/drawing/2014/main" id="{19E515A7-C48E-4487-BA52-FA061CD5B1E6}"/>
              </a:ext>
            </a:extLst>
          </p:cNvPr>
          <p:cNvSpPr txBox="1"/>
          <p:nvPr/>
        </p:nvSpPr>
        <p:spPr>
          <a:xfrm>
            <a:off x="383176" y="2901637"/>
            <a:ext cx="1902827"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agic R" panose="02030504000101010101" pitchFamily="18" charset="-127"/>
                <a:ea typeface="BIZ UDPゴシック" panose="020B0400000000000000" pitchFamily="50" charset="-128"/>
              </a:rPr>
              <a:t>EU</a:t>
            </a:r>
            <a:endParaRPr kumimoji="1" lang="ja-JP" altLang="en-US" sz="2400" dirty="0">
              <a:solidFill>
                <a:schemeClr val="bg2">
                  <a:lumMod val="25000"/>
                </a:schemeClr>
              </a:solidFill>
              <a:latin typeface="Magic R" panose="02030504000101010101" pitchFamily="18" charset="-127"/>
              <a:ea typeface="BIZ UDPゴシック" panose="020B0400000000000000" pitchFamily="50" charset="-128"/>
            </a:endParaRPr>
          </a:p>
        </p:txBody>
      </p:sp>
      <p:sp>
        <p:nvSpPr>
          <p:cNvPr id="35" name="テキスト ボックス 34">
            <a:extLst>
              <a:ext uri="{FF2B5EF4-FFF2-40B4-BE49-F238E27FC236}">
                <a16:creationId xmlns:a16="http://schemas.microsoft.com/office/drawing/2014/main" id="{7E535266-3405-4BD4-9FB4-58B8B427E725}"/>
              </a:ext>
            </a:extLst>
          </p:cNvPr>
          <p:cNvSpPr txBox="1"/>
          <p:nvPr/>
        </p:nvSpPr>
        <p:spPr>
          <a:xfrm>
            <a:off x="8684623" y="750870"/>
            <a:ext cx="2320834" cy="461665"/>
          </a:xfrm>
          <a:prstGeom prst="rect">
            <a:avLst/>
          </a:prstGeom>
          <a:noFill/>
        </p:spPr>
        <p:txBody>
          <a:bodyPr wrap="square" rtlCol="0">
            <a:spAutoFit/>
          </a:bodyPr>
          <a:lstStyle/>
          <a:p>
            <a:pPr algn="ctr"/>
            <a:r>
              <a:rPr lang="ja-JP" altLang="en-US" sz="2400" dirty="0">
                <a:solidFill>
                  <a:schemeClr val="bg2">
                    <a:lumMod val="25000"/>
                  </a:schemeClr>
                </a:solidFill>
                <a:latin typeface="Magic R" panose="02030504000101010101" pitchFamily="18" charset="-127"/>
                <a:ea typeface="BIZ UDPゴシック" panose="020B0400000000000000" pitchFamily="50" charset="-128"/>
              </a:rPr>
              <a:t>中華民国</a:t>
            </a:r>
            <a:endParaRPr kumimoji="1" lang="ja-JP" altLang="en-US" sz="2400" dirty="0">
              <a:solidFill>
                <a:schemeClr val="bg2">
                  <a:lumMod val="25000"/>
                </a:schemeClr>
              </a:solidFill>
              <a:latin typeface="Magic R" panose="02030504000101010101" pitchFamily="18" charset="-127"/>
              <a:ea typeface="BIZ UDPゴシック" panose="020B0400000000000000" pitchFamily="50" charset="-128"/>
            </a:endParaRPr>
          </a:p>
        </p:txBody>
      </p:sp>
    </p:spTree>
    <p:extLst>
      <p:ext uri="{BB962C8B-B14F-4D97-AF65-F5344CB8AC3E}">
        <p14:creationId xmlns:p14="http://schemas.microsoft.com/office/powerpoint/2010/main" val="421656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7464863-D812-45B0-98E3-B99E272B603B}"/>
              </a:ext>
            </a:extLst>
          </p:cNvPr>
          <p:cNvSpPr/>
          <p:nvPr/>
        </p:nvSpPr>
        <p:spPr>
          <a:xfrm>
            <a:off x="1" y="-5"/>
            <a:ext cx="12192000" cy="4571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ウクライナ紛争で米国・欧州はロシア資産を没収</a:t>
            </a:r>
          </a:p>
        </p:txBody>
      </p:sp>
      <p:sp>
        <p:nvSpPr>
          <p:cNvPr id="2" name="テキスト ボックス 1">
            <a:extLst>
              <a:ext uri="{FF2B5EF4-FFF2-40B4-BE49-F238E27FC236}">
                <a16:creationId xmlns:a16="http://schemas.microsoft.com/office/drawing/2014/main" id="{85756D3E-948A-43D8-ADB2-C97E48E5828A}"/>
              </a:ext>
            </a:extLst>
          </p:cNvPr>
          <p:cNvSpPr txBox="1"/>
          <p:nvPr/>
        </p:nvSpPr>
        <p:spPr>
          <a:xfrm>
            <a:off x="8668568" y="6400807"/>
            <a:ext cx="1487486"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（出所）</a:t>
            </a:r>
            <a:r>
              <a:rPr kumimoji="1" lang="en-US" altLang="ja-JP" sz="1200" dirty="0">
                <a:latin typeface="BIZ UDPゴシック" panose="020B0400000000000000" pitchFamily="50" charset="-128"/>
                <a:ea typeface="BIZ UDPゴシック" panose="020B0400000000000000" pitchFamily="50" charset="-128"/>
              </a:rPr>
              <a:t>NHK</a:t>
            </a:r>
            <a:endParaRPr kumimoji="1" lang="ja-JP" altLang="en-US" sz="1200" dirty="0">
              <a:latin typeface="BIZ UDPゴシック" panose="020B0400000000000000" pitchFamily="50" charset="-128"/>
              <a:ea typeface="BIZ UDPゴシック" panose="020B0400000000000000" pitchFamily="50" charset="-128"/>
            </a:endParaRPr>
          </a:p>
        </p:txBody>
      </p:sp>
      <p:pic>
        <p:nvPicPr>
          <p:cNvPr id="3076" name="Picture 4">
            <a:extLst>
              <a:ext uri="{FF2B5EF4-FFF2-40B4-BE49-F238E27FC236}">
                <a16:creationId xmlns:a16="http://schemas.microsoft.com/office/drawing/2014/main" id="{626B25C2-5FAD-41BE-B548-91D17A356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740" y="1627858"/>
            <a:ext cx="5897080" cy="477294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178DDA13-1562-47E0-98E9-F212D9EC21A1}"/>
              </a:ext>
            </a:extLst>
          </p:cNvPr>
          <p:cNvSpPr txBox="1"/>
          <p:nvPr/>
        </p:nvSpPr>
        <p:spPr>
          <a:xfrm>
            <a:off x="115932" y="589284"/>
            <a:ext cx="12023325" cy="646331"/>
          </a:xfrm>
          <a:prstGeom prst="rect">
            <a:avLst/>
          </a:prstGeom>
          <a:noFill/>
        </p:spPr>
        <p:txBody>
          <a:bodyPr wrap="square">
            <a:spAutoFit/>
          </a:bodyPr>
          <a:lstStyle/>
          <a:p>
            <a:pPr marL="285750" indent="-285750">
              <a:buFont typeface="Arial" panose="020B0604020202020204" pitchFamily="34" charset="0"/>
              <a:buChar char="•"/>
            </a:pPr>
            <a:r>
              <a:rPr lang="ja-JP" altLang="en-US" b="0" i="0" dirty="0">
                <a:solidFill>
                  <a:srgbClr val="111111"/>
                </a:solidFill>
                <a:effectLst/>
                <a:latin typeface="BIZ UDPゴシック" panose="020B0400000000000000" pitchFamily="50" charset="-128"/>
                <a:ea typeface="BIZ UDPゴシック" panose="020B0400000000000000" pitchFamily="50" charset="-128"/>
              </a:rPr>
              <a:t>ロシア中央銀行の</a:t>
            </a:r>
            <a:r>
              <a:rPr lang="ja-JP" altLang="en-US" b="1" i="0" dirty="0">
                <a:solidFill>
                  <a:srgbClr val="111111"/>
                </a:solidFill>
                <a:effectLst/>
                <a:latin typeface="BIZ UDPゴシック" panose="020B0400000000000000" pitchFamily="50" charset="-128"/>
                <a:ea typeface="BIZ UDPゴシック" panose="020B0400000000000000" pitchFamily="50" charset="-128"/>
              </a:rPr>
              <a:t>外貨準備海外預託</a:t>
            </a:r>
            <a:r>
              <a:rPr lang="en-US" altLang="ja-JP" b="1" i="0" dirty="0">
                <a:solidFill>
                  <a:srgbClr val="111111"/>
                </a:solidFill>
                <a:effectLst/>
                <a:latin typeface="BIZ UDPゴシック" panose="020B0400000000000000" pitchFamily="50" charset="-128"/>
                <a:ea typeface="BIZ UDPゴシック" panose="020B0400000000000000" pitchFamily="50" charset="-128"/>
              </a:rPr>
              <a:t>6,400</a:t>
            </a:r>
            <a:r>
              <a:rPr lang="ja-JP" altLang="en-US" b="1" i="0" dirty="0">
                <a:solidFill>
                  <a:srgbClr val="111111"/>
                </a:solidFill>
                <a:effectLst/>
                <a:latin typeface="BIZ UDPゴシック" panose="020B0400000000000000" pitchFamily="50" charset="-128"/>
                <a:ea typeface="BIZ UDPゴシック" panose="020B0400000000000000" pitchFamily="50" charset="-128"/>
              </a:rPr>
              <a:t>億㌦</a:t>
            </a:r>
            <a:r>
              <a:rPr lang="ja-JP" altLang="en-US" b="0" i="0" dirty="0">
                <a:solidFill>
                  <a:srgbClr val="111111"/>
                </a:solidFill>
                <a:effectLst/>
                <a:latin typeface="BIZ UDPゴシック" panose="020B0400000000000000" pitchFamily="50" charset="-128"/>
                <a:ea typeface="BIZ UDPゴシック" panose="020B0400000000000000" pitchFamily="50" charset="-128"/>
              </a:rPr>
              <a:t>の内、約</a:t>
            </a:r>
            <a:r>
              <a:rPr lang="en-US" altLang="ja-JP" b="1" i="0" dirty="0">
                <a:solidFill>
                  <a:srgbClr val="111111"/>
                </a:solidFill>
                <a:effectLst/>
                <a:latin typeface="BIZ UDPゴシック" panose="020B0400000000000000" pitchFamily="50" charset="-128"/>
                <a:ea typeface="BIZ UDPゴシック" panose="020B0400000000000000" pitchFamily="50" charset="-128"/>
              </a:rPr>
              <a:t>3,000</a:t>
            </a:r>
            <a:r>
              <a:rPr lang="ja-JP" altLang="en-US" b="1" i="0" dirty="0">
                <a:solidFill>
                  <a:srgbClr val="111111"/>
                </a:solidFill>
                <a:effectLst/>
                <a:latin typeface="BIZ UDPゴシック" panose="020B0400000000000000" pitchFamily="50" charset="-128"/>
                <a:ea typeface="BIZ UDPゴシック" panose="020B0400000000000000" pitchFamily="50" charset="-128"/>
              </a:rPr>
              <a:t>億㌦</a:t>
            </a:r>
            <a:r>
              <a:rPr lang="ja-JP" altLang="en-US" b="0" i="0" dirty="0">
                <a:solidFill>
                  <a:srgbClr val="111111"/>
                </a:solidFill>
                <a:effectLst/>
                <a:latin typeface="BIZ UDPゴシック" panose="020B0400000000000000" pitchFamily="50" charset="-128"/>
                <a:ea typeface="BIZ UDPゴシック" panose="020B0400000000000000" pitchFamily="50" charset="-128"/>
              </a:rPr>
              <a:t>が、米欧日などによる経済制裁で凍結。</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a:p>
            <a:pPr marL="285750" indent="-285750">
              <a:buFont typeface="Arial" panose="020B0604020202020204" pitchFamily="34" charset="0"/>
              <a:buChar char="•"/>
            </a:pPr>
            <a:r>
              <a:rPr lang="ja-JP" altLang="en-US" b="0" i="0" dirty="0">
                <a:solidFill>
                  <a:srgbClr val="111111"/>
                </a:solidFill>
                <a:effectLst/>
                <a:latin typeface="BIZ UDPゴシック" panose="020B0400000000000000" pitchFamily="50" charset="-128"/>
                <a:ea typeface="BIZ UDPゴシック" panose="020B0400000000000000" pitchFamily="50" charset="-128"/>
              </a:rPr>
              <a:t>ロシア中央銀行は日本銀行に</a:t>
            </a:r>
            <a:r>
              <a:rPr lang="en-US" altLang="ja-JP" b="1" i="0" dirty="0">
                <a:solidFill>
                  <a:srgbClr val="111111"/>
                </a:solidFill>
                <a:effectLst/>
                <a:latin typeface="BIZ UDPゴシック" panose="020B0400000000000000" pitchFamily="50" charset="-128"/>
                <a:ea typeface="BIZ UDPゴシック" panose="020B0400000000000000" pitchFamily="50" charset="-128"/>
              </a:rPr>
              <a:t>330</a:t>
            </a:r>
            <a:r>
              <a:rPr lang="ja-JP" altLang="en-US" b="1" i="0" dirty="0">
                <a:solidFill>
                  <a:srgbClr val="111111"/>
                </a:solidFill>
                <a:effectLst/>
                <a:latin typeface="BIZ UDPゴシック" panose="020B0400000000000000" pitchFamily="50" charset="-128"/>
                <a:ea typeface="BIZ UDPゴシック" panose="020B0400000000000000" pitchFamily="50" charset="-128"/>
              </a:rPr>
              <a:t>億㌦</a:t>
            </a:r>
            <a:r>
              <a:rPr lang="ja-JP" altLang="en-US" b="0" i="0" dirty="0">
                <a:solidFill>
                  <a:srgbClr val="111111"/>
                </a:solidFill>
                <a:effectLst/>
                <a:latin typeface="BIZ UDPゴシック" panose="020B0400000000000000" pitchFamily="50" charset="-128"/>
                <a:ea typeface="BIZ UDPゴシック" panose="020B0400000000000000" pitchFamily="50" charset="-128"/>
              </a:rPr>
              <a:t>（約</a:t>
            </a:r>
            <a:r>
              <a:rPr lang="en-US" altLang="ja-JP" b="0" i="0" dirty="0">
                <a:solidFill>
                  <a:srgbClr val="111111"/>
                </a:solidFill>
                <a:effectLst/>
                <a:latin typeface="BIZ UDPゴシック" panose="020B0400000000000000" pitchFamily="50" charset="-128"/>
                <a:ea typeface="BIZ UDPゴシック" panose="020B0400000000000000" pitchFamily="50" charset="-128"/>
              </a:rPr>
              <a:t>4</a:t>
            </a:r>
            <a:r>
              <a:rPr lang="ja-JP" altLang="en-US" b="0" i="0" dirty="0">
                <a:solidFill>
                  <a:srgbClr val="111111"/>
                </a:solidFill>
                <a:effectLst/>
                <a:latin typeface="BIZ UDPゴシック" panose="020B0400000000000000" pitchFamily="50" charset="-128"/>
                <a:ea typeface="BIZ UDPゴシック" panose="020B0400000000000000" pitchFamily="50" charset="-128"/>
              </a:rPr>
              <a:t>兆円）を預託。ロシアの外貨準備高の約</a:t>
            </a:r>
            <a:r>
              <a:rPr lang="en-US" altLang="ja-JP" b="0" i="0" dirty="0">
                <a:solidFill>
                  <a:srgbClr val="111111"/>
                </a:solidFill>
                <a:effectLst/>
                <a:latin typeface="BIZ UDPゴシック" panose="020B0400000000000000" pitchFamily="50" charset="-128"/>
                <a:ea typeface="BIZ UDPゴシック" panose="020B0400000000000000" pitchFamily="50" charset="-128"/>
              </a:rPr>
              <a:t>6</a:t>
            </a:r>
            <a:r>
              <a:rPr lang="ja-JP" altLang="en-US" b="0" i="0" dirty="0">
                <a:solidFill>
                  <a:srgbClr val="111111"/>
                </a:solidFill>
                <a:effectLst/>
                <a:latin typeface="BIZ UDPゴシック" panose="020B0400000000000000" pitchFamily="50" charset="-128"/>
                <a:ea typeface="BIZ UDPゴシック" panose="020B0400000000000000" pitchFamily="50" charset="-128"/>
              </a:rPr>
              <a:t>％相当。（</a:t>
            </a:r>
            <a:r>
              <a:rPr lang="en-US" altLang="ja-JP" b="0" i="0" dirty="0">
                <a:solidFill>
                  <a:srgbClr val="111111"/>
                </a:solidFill>
                <a:effectLst/>
                <a:latin typeface="BIZ UDPゴシック" panose="020B0400000000000000" pitchFamily="50" charset="-128"/>
                <a:ea typeface="BIZ UDPゴシック" panose="020B0400000000000000" pitchFamily="50" charset="-128"/>
              </a:rPr>
              <a:t>2022</a:t>
            </a:r>
            <a:r>
              <a:rPr lang="ja-JP" altLang="en-US" b="0" i="0" dirty="0">
                <a:solidFill>
                  <a:srgbClr val="111111"/>
                </a:solidFill>
                <a:effectLst/>
                <a:latin typeface="BIZ UDPゴシック" panose="020B0400000000000000" pitchFamily="50" charset="-128"/>
                <a:ea typeface="BIZ UDPゴシック" panose="020B0400000000000000" pitchFamily="50" charset="-128"/>
              </a:rPr>
              <a:t>年</a:t>
            </a:r>
            <a:r>
              <a:rPr lang="en-US" altLang="ja-JP" b="0" i="0" dirty="0">
                <a:solidFill>
                  <a:srgbClr val="111111"/>
                </a:solidFill>
                <a:effectLst/>
                <a:latin typeface="BIZ UDPゴシック" panose="020B0400000000000000" pitchFamily="50" charset="-128"/>
                <a:ea typeface="BIZ UDPゴシック" panose="020B0400000000000000" pitchFamily="50" charset="-128"/>
              </a:rPr>
              <a:t>4</a:t>
            </a:r>
            <a:r>
              <a:rPr lang="ja-JP" altLang="en-US" b="0" i="0" dirty="0">
                <a:solidFill>
                  <a:srgbClr val="111111"/>
                </a:solidFill>
                <a:effectLst/>
                <a:latin typeface="BIZ UDPゴシック" panose="020B0400000000000000" pitchFamily="50" charset="-128"/>
                <a:ea typeface="BIZ UDPゴシック" panose="020B0400000000000000" pitchFamily="50" charset="-128"/>
              </a:rPr>
              <a:t>月）</a:t>
            </a:r>
            <a:endParaRPr lang="en-US" altLang="ja-JP" b="0" i="0" dirty="0">
              <a:solidFill>
                <a:srgbClr val="111111"/>
              </a:solidFill>
              <a:effectLst/>
              <a:latin typeface="BIZ UDPゴシック" panose="020B0400000000000000" pitchFamily="50" charset="-128"/>
              <a:ea typeface="BIZ UDPゴシック" panose="020B0400000000000000" pitchFamily="50" charset="-128"/>
            </a:endParaRPr>
          </a:p>
        </p:txBody>
      </p:sp>
      <p:pic>
        <p:nvPicPr>
          <p:cNvPr id="12290" name="Picture 2">
            <a:extLst>
              <a:ext uri="{FF2B5EF4-FFF2-40B4-BE49-F238E27FC236}">
                <a16:creationId xmlns:a16="http://schemas.microsoft.com/office/drawing/2014/main" id="{0B99E0A8-D2AD-4E27-8675-417501AF3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0" y="1627858"/>
            <a:ext cx="5741120" cy="3581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659FC9B-C4A3-4136-A673-2F4167960BA9}"/>
              </a:ext>
            </a:extLst>
          </p:cNvPr>
          <p:cNvSpPr txBox="1"/>
          <p:nvPr/>
        </p:nvSpPr>
        <p:spPr>
          <a:xfrm>
            <a:off x="235259" y="1801615"/>
            <a:ext cx="2397105" cy="261610"/>
          </a:xfrm>
          <a:prstGeom prst="rect">
            <a:avLst/>
          </a:prstGeom>
          <a:noFill/>
        </p:spPr>
        <p:txBody>
          <a:bodyPr wrap="square" rtlCol="0">
            <a:spAutoFit/>
          </a:bodyPr>
          <a:lstStyle/>
          <a:p>
            <a:pPr algn="ctr"/>
            <a:r>
              <a:rPr kumimoji="1" lang="en-US" altLang="ja-JP" sz="1100" dirty="0">
                <a:latin typeface="BIZ UDPゴシック" panose="020B0400000000000000" pitchFamily="50" charset="-128"/>
                <a:ea typeface="BIZ UDPゴシック" panose="020B0400000000000000" pitchFamily="50" charset="-128"/>
              </a:rPr>
              <a:t>2022</a:t>
            </a:r>
            <a:r>
              <a:rPr kumimoji="1" lang="ja-JP" altLang="en-US" sz="1100" dirty="0">
                <a:latin typeface="BIZ UDPゴシック" panose="020B0400000000000000" pitchFamily="50" charset="-128"/>
                <a:ea typeface="BIZ UDPゴシック" panose="020B0400000000000000" pitchFamily="50" charset="-128"/>
              </a:rPr>
              <a:t>年</a:t>
            </a:r>
            <a:r>
              <a:rPr kumimoji="1" lang="en-US" altLang="ja-JP" sz="1100" dirty="0">
                <a:latin typeface="BIZ UDPゴシック" panose="020B0400000000000000" pitchFamily="50" charset="-128"/>
                <a:ea typeface="BIZ UDPゴシック" panose="020B0400000000000000" pitchFamily="50" charset="-128"/>
              </a:rPr>
              <a:t>5</a:t>
            </a:r>
            <a:r>
              <a:rPr kumimoji="1" lang="ja-JP" altLang="en-US" sz="1100" dirty="0">
                <a:latin typeface="BIZ UDPゴシック" panose="020B0400000000000000" pitchFamily="50" charset="-128"/>
                <a:ea typeface="BIZ UDPゴシック" panose="020B0400000000000000" pitchFamily="50" charset="-128"/>
              </a:rPr>
              <a:t>月</a:t>
            </a:r>
            <a:r>
              <a:rPr kumimoji="1" lang="en-US" altLang="ja-JP" sz="1100" dirty="0">
                <a:latin typeface="BIZ UDPゴシック" panose="020B0400000000000000" pitchFamily="50" charset="-128"/>
                <a:ea typeface="BIZ UDPゴシック" panose="020B0400000000000000" pitchFamily="50" charset="-128"/>
              </a:rPr>
              <a:t>19</a:t>
            </a:r>
            <a:r>
              <a:rPr kumimoji="1" lang="ja-JP" altLang="en-US" sz="1100" dirty="0">
                <a:latin typeface="BIZ UDPゴシック" panose="020B0400000000000000" pitchFamily="50" charset="-128"/>
                <a:ea typeface="BIZ UDPゴシック" panose="020B0400000000000000" pitchFamily="50" charset="-128"/>
              </a:rPr>
              <a:t>日（日本経済新聞）</a:t>
            </a:r>
          </a:p>
        </p:txBody>
      </p:sp>
      <p:sp>
        <p:nvSpPr>
          <p:cNvPr id="11" name="テキスト ボックス 10">
            <a:extLst>
              <a:ext uri="{FF2B5EF4-FFF2-40B4-BE49-F238E27FC236}">
                <a16:creationId xmlns:a16="http://schemas.microsoft.com/office/drawing/2014/main" id="{7567F5D7-AA20-4313-AB24-7089D859A0C2}"/>
              </a:ext>
            </a:extLst>
          </p:cNvPr>
          <p:cNvSpPr txBox="1"/>
          <p:nvPr/>
        </p:nvSpPr>
        <p:spPr>
          <a:xfrm>
            <a:off x="180464" y="5193357"/>
            <a:ext cx="5850712" cy="646331"/>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hlinkClick r:id="rId4"/>
              </a:rPr>
              <a:t>ロシア資産の没収、米財務長官「合法でない」 </a:t>
            </a:r>
            <a:r>
              <a:rPr lang="en-US" altLang="ja-JP" dirty="0">
                <a:latin typeface="BIZ UDPゴシック" panose="020B0400000000000000" pitchFamily="50" charset="-128"/>
                <a:ea typeface="BIZ UDPゴシック" panose="020B0400000000000000" pitchFamily="50" charset="-128"/>
                <a:hlinkClick r:id="rId4"/>
              </a:rPr>
              <a:t>- </a:t>
            </a:r>
            <a:r>
              <a:rPr lang="ja-JP" altLang="en-US" dirty="0">
                <a:latin typeface="BIZ UDPゴシック" panose="020B0400000000000000" pitchFamily="50" charset="-128"/>
                <a:ea typeface="BIZ UDPゴシック" panose="020B0400000000000000" pitchFamily="50" charset="-128"/>
                <a:hlinkClick r:id="rId4"/>
              </a:rPr>
              <a:t>日本経済新聞 </a:t>
            </a:r>
            <a:r>
              <a:rPr lang="en-US" altLang="ja-JP" dirty="0">
                <a:latin typeface="BIZ UDPゴシック" panose="020B0400000000000000" pitchFamily="50" charset="-128"/>
                <a:ea typeface="BIZ UDPゴシック" panose="020B0400000000000000" pitchFamily="50" charset="-128"/>
                <a:hlinkClick r:id="rId4"/>
              </a:rPr>
              <a:t>(nikkei.com)</a:t>
            </a:r>
            <a:endParaRPr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DF8E4FC4-AA7D-48A0-9C31-B37CA8AF8B0E}"/>
              </a:ext>
            </a:extLst>
          </p:cNvPr>
          <p:cNvSpPr txBox="1"/>
          <p:nvPr/>
        </p:nvSpPr>
        <p:spPr>
          <a:xfrm>
            <a:off x="180464" y="6077641"/>
            <a:ext cx="5795916"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日本は、没収せず「資産を凍結」：法的根拠</a:t>
            </a:r>
          </a:p>
        </p:txBody>
      </p:sp>
    </p:spTree>
    <p:extLst>
      <p:ext uri="{BB962C8B-B14F-4D97-AF65-F5344CB8AC3E}">
        <p14:creationId xmlns:p14="http://schemas.microsoft.com/office/powerpoint/2010/main" val="2128929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7464863-D812-45B0-98E3-B99E272B603B}"/>
              </a:ext>
            </a:extLst>
          </p:cNvPr>
          <p:cNvSpPr/>
          <p:nvPr/>
        </p:nvSpPr>
        <p:spPr>
          <a:xfrm>
            <a:off x="1" y="-5"/>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日本が対米戦を決意した瞬間・・・</a:t>
            </a:r>
          </a:p>
        </p:txBody>
      </p:sp>
      <p:sp>
        <p:nvSpPr>
          <p:cNvPr id="7" name="テキスト ボックス 6">
            <a:extLst>
              <a:ext uri="{FF2B5EF4-FFF2-40B4-BE49-F238E27FC236}">
                <a16:creationId xmlns:a16="http://schemas.microsoft.com/office/drawing/2014/main" id="{54A61F45-D2A9-41E4-BD85-316561C6A9C4}"/>
              </a:ext>
            </a:extLst>
          </p:cNvPr>
          <p:cNvSpPr txBox="1"/>
          <p:nvPr/>
        </p:nvSpPr>
        <p:spPr>
          <a:xfrm>
            <a:off x="574766" y="791420"/>
            <a:ext cx="6442165" cy="1415772"/>
          </a:xfrm>
          <a:prstGeom prst="rect">
            <a:avLst/>
          </a:prstGeom>
          <a:noFill/>
        </p:spPr>
        <p:txBody>
          <a:bodyPr wrap="square">
            <a:spAutoFit/>
          </a:bodyPr>
          <a:lstStyle/>
          <a:p>
            <a:pPr algn="ctr"/>
            <a:r>
              <a:rPr lang="ja-JP" altLang="en-US" sz="3200" b="1" dirty="0">
                <a:solidFill>
                  <a:srgbClr val="202122"/>
                </a:solidFill>
                <a:latin typeface="BIZ UDPゴシック" panose="020B0400000000000000" pitchFamily="50" charset="-128"/>
                <a:ea typeface="BIZ UDPゴシック" panose="020B0400000000000000" pitchFamily="50" charset="-128"/>
              </a:rPr>
              <a:t>★</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1941</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年（昭和</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16</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年）</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7</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月</a:t>
            </a:r>
            <a:r>
              <a:rPr lang="en-US" altLang="ja-JP" sz="3200" b="1" i="0" dirty="0">
                <a:solidFill>
                  <a:srgbClr val="202122"/>
                </a:solidFill>
                <a:effectLst/>
                <a:latin typeface="BIZ UDPゴシック" panose="020B0400000000000000" pitchFamily="50" charset="-128"/>
                <a:ea typeface="BIZ UDPゴシック" panose="020B0400000000000000" pitchFamily="50" charset="-128"/>
              </a:rPr>
              <a:t>25</a:t>
            </a:r>
            <a:r>
              <a:rPr lang="ja-JP" altLang="en-US" sz="3200" b="1" i="0" dirty="0">
                <a:solidFill>
                  <a:srgbClr val="202122"/>
                </a:solidFill>
                <a:effectLst/>
                <a:latin typeface="BIZ UDPゴシック" panose="020B0400000000000000" pitchFamily="50" charset="-128"/>
                <a:ea typeface="BIZ UDPゴシック" panose="020B0400000000000000" pitchFamily="50" charset="-128"/>
              </a:rPr>
              <a:t>日</a:t>
            </a:r>
            <a:r>
              <a:rPr lang="ja-JP" altLang="en-US" sz="5400" b="1" i="0" u="sng" dirty="0">
                <a:solidFill>
                  <a:srgbClr val="202122"/>
                </a:solidFill>
                <a:effectLst/>
                <a:latin typeface="UD デジタル 教科書体 NK-B" panose="02020700000000000000" pitchFamily="18" charset="-128"/>
                <a:ea typeface="UD デジタル 教科書体 NK-B" panose="02020700000000000000" pitchFamily="18" charset="-128"/>
              </a:rPr>
              <a:t>在米</a:t>
            </a:r>
            <a:r>
              <a:rPr lang="ja-JP" altLang="en-US" sz="5400" b="1" i="0" u="sng" dirty="0">
                <a:solidFill>
                  <a:srgbClr val="C00000"/>
                </a:solidFill>
                <a:effectLst/>
                <a:latin typeface="UD デジタル 教科書体 NK-B" panose="02020700000000000000" pitchFamily="18" charset="-128"/>
                <a:ea typeface="UD デジタル 教科書体 NK-B" panose="02020700000000000000" pitchFamily="18" charset="-128"/>
              </a:rPr>
              <a:t>日本</a:t>
            </a:r>
            <a:r>
              <a:rPr lang="ja-JP" altLang="en-US" sz="5400" b="1" i="0" u="sng" dirty="0">
                <a:solidFill>
                  <a:srgbClr val="202122"/>
                </a:solidFill>
                <a:effectLst/>
                <a:latin typeface="UD デジタル 教科書体 NK-B" panose="02020700000000000000" pitchFamily="18" charset="-128"/>
                <a:ea typeface="UD デジタル 教科書体 NK-B" panose="02020700000000000000" pitchFamily="18" charset="-128"/>
              </a:rPr>
              <a:t>資産凍結令</a:t>
            </a:r>
            <a:endParaRPr lang="ja-JP" altLang="en-US" sz="3200" b="1" i="0" u="sng" dirty="0">
              <a:solidFill>
                <a:srgbClr val="202122"/>
              </a:solidFill>
              <a:effectLst/>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0E42D3A5-EE14-4D5F-89EE-305161AB0C8C}"/>
              </a:ext>
            </a:extLst>
          </p:cNvPr>
          <p:cNvSpPr txBox="1"/>
          <p:nvPr/>
        </p:nvSpPr>
        <p:spPr>
          <a:xfrm>
            <a:off x="3630965" y="5706535"/>
            <a:ext cx="4048219" cy="646331"/>
          </a:xfrm>
          <a:prstGeom prst="rect">
            <a:avLst/>
          </a:prstGeom>
          <a:noFill/>
        </p:spPr>
        <p:txBody>
          <a:bodyPr wrap="square">
            <a:spAutoFit/>
          </a:bodyPr>
          <a:lstStyle/>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横浜正金銀行がアメリカに有していた資産は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1</a:t>
            </a:r>
            <a:r>
              <a:rPr lang="ja-JP" altLang="en-US" b="0" i="0" dirty="0">
                <a:solidFill>
                  <a:srgbClr val="333333"/>
                </a:solidFill>
                <a:effectLst/>
                <a:latin typeface="BIZ UDPゴシック" panose="020B0400000000000000" pitchFamily="50" charset="-128"/>
                <a:ea typeface="BIZ UDPゴシック" panose="020B0400000000000000" pitchFamily="50" charset="-128"/>
              </a:rPr>
              <a:t>億</a:t>
            </a:r>
            <a:r>
              <a:rPr lang="en-US" altLang="ja-JP" b="0" i="0" dirty="0">
                <a:solidFill>
                  <a:srgbClr val="333333"/>
                </a:solidFill>
                <a:effectLst/>
                <a:latin typeface="BIZ UDPゴシック" panose="020B0400000000000000" pitchFamily="50" charset="-128"/>
                <a:ea typeface="BIZ UDPゴシック" panose="020B0400000000000000" pitchFamily="50" charset="-128"/>
              </a:rPr>
              <a:t>3000</a:t>
            </a:r>
            <a:r>
              <a:rPr lang="ja-JP" altLang="en-US" b="0" i="0" dirty="0">
                <a:solidFill>
                  <a:srgbClr val="333333"/>
                </a:solidFill>
                <a:effectLst/>
                <a:latin typeface="BIZ UDPゴシック" panose="020B0400000000000000" pitchFamily="50" charset="-128"/>
                <a:ea typeface="BIZ UDPゴシック" panose="020B0400000000000000" pitchFamily="50" charset="-128"/>
              </a:rPr>
              <a:t>万ドル</a:t>
            </a:r>
          </a:p>
        </p:txBody>
      </p:sp>
      <p:sp>
        <p:nvSpPr>
          <p:cNvPr id="10" name="矢印: ストライプ 9">
            <a:extLst>
              <a:ext uri="{FF2B5EF4-FFF2-40B4-BE49-F238E27FC236}">
                <a16:creationId xmlns:a16="http://schemas.microsoft.com/office/drawing/2014/main" id="{35247EC9-D46B-48F6-B375-C5EEB2BC7E59}"/>
              </a:ext>
            </a:extLst>
          </p:cNvPr>
          <p:cNvSpPr/>
          <p:nvPr/>
        </p:nvSpPr>
        <p:spPr>
          <a:xfrm rot="10800000">
            <a:off x="6932023" y="984069"/>
            <a:ext cx="4676502" cy="128886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013858F-18AC-482B-9205-5D21F7262979}"/>
              </a:ext>
            </a:extLst>
          </p:cNvPr>
          <p:cNvSpPr txBox="1"/>
          <p:nvPr/>
        </p:nvSpPr>
        <p:spPr>
          <a:xfrm>
            <a:off x="7271658" y="1304853"/>
            <a:ext cx="4676502" cy="646331"/>
          </a:xfrm>
          <a:prstGeom prst="rect">
            <a:avLst/>
          </a:prstGeom>
          <a:noFill/>
        </p:spPr>
        <p:txBody>
          <a:bodyPr wrap="square" rtlCol="0">
            <a:spAutoFit/>
          </a:bodyPr>
          <a:lstStyle/>
          <a:p>
            <a:r>
              <a:rPr kumimoji="1" lang="ja-JP" altLang="en-US" sz="3600" dirty="0">
                <a:latin typeface="BIZ UDPゴシック" panose="020B0400000000000000" pitchFamily="50" charset="-128"/>
                <a:ea typeface="BIZ UDPゴシック" panose="020B0400000000000000" pitchFamily="50" charset="-128"/>
              </a:rPr>
              <a:t>米国による宣戦布告</a:t>
            </a:r>
          </a:p>
        </p:txBody>
      </p:sp>
      <p:sp>
        <p:nvSpPr>
          <p:cNvPr id="12" name="四角形: 角を丸くする 11">
            <a:extLst>
              <a:ext uri="{FF2B5EF4-FFF2-40B4-BE49-F238E27FC236}">
                <a16:creationId xmlns:a16="http://schemas.microsoft.com/office/drawing/2014/main" id="{CF65EDCB-82E4-4524-B80C-633968949C84}"/>
              </a:ext>
            </a:extLst>
          </p:cNvPr>
          <p:cNvSpPr/>
          <p:nvPr/>
        </p:nvSpPr>
        <p:spPr>
          <a:xfrm>
            <a:off x="812305" y="3484483"/>
            <a:ext cx="1997476" cy="1415772"/>
          </a:xfrm>
          <a:custGeom>
            <a:avLst/>
            <a:gdLst>
              <a:gd name="connsiteX0" fmla="*/ 0 w 1997476"/>
              <a:gd name="connsiteY0" fmla="*/ 235967 h 1415772"/>
              <a:gd name="connsiteX1" fmla="*/ 235967 w 1997476"/>
              <a:gd name="connsiteY1" fmla="*/ 0 h 1415772"/>
              <a:gd name="connsiteX2" fmla="*/ 698715 w 1997476"/>
              <a:gd name="connsiteY2" fmla="*/ 0 h 1415772"/>
              <a:gd name="connsiteX3" fmla="*/ 1191973 w 1997476"/>
              <a:gd name="connsiteY3" fmla="*/ 0 h 1415772"/>
              <a:gd name="connsiteX4" fmla="*/ 1761509 w 1997476"/>
              <a:gd name="connsiteY4" fmla="*/ 0 h 1415772"/>
              <a:gd name="connsiteX5" fmla="*/ 1997476 w 1997476"/>
              <a:gd name="connsiteY5" fmla="*/ 235967 h 1415772"/>
              <a:gd name="connsiteX6" fmla="*/ 1997476 w 1997476"/>
              <a:gd name="connsiteY6" fmla="*/ 698448 h 1415772"/>
              <a:gd name="connsiteX7" fmla="*/ 1997476 w 1997476"/>
              <a:gd name="connsiteY7" fmla="*/ 1179805 h 1415772"/>
              <a:gd name="connsiteX8" fmla="*/ 1761509 w 1997476"/>
              <a:gd name="connsiteY8" fmla="*/ 1415772 h 1415772"/>
              <a:gd name="connsiteX9" fmla="*/ 1268250 w 1997476"/>
              <a:gd name="connsiteY9" fmla="*/ 1415772 h 1415772"/>
              <a:gd name="connsiteX10" fmla="*/ 805503 w 1997476"/>
              <a:gd name="connsiteY10" fmla="*/ 1415772 h 1415772"/>
              <a:gd name="connsiteX11" fmla="*/ 235967 w 1997476"/>
              <a:gd name="connsiteY11" fmla="*/ 1415772 h 1415772"/>
              <a:gd name="connsiteX12" fmla="*/ 0 w 1997476"/>
              <a:gd name="connsiteY12" fmla="*/ 1179805 h 1415772"/>
              <a:gd name="connsiteX13" fmla="*/ 0 w 1997476"/>
              <a:gd name="connsiteY13" fmla="*/ 736201 h 1415772"/>
              <a:gd name="connsiteX14" fmla="*/ 0 w 1997476"/>
              <a:gd name="connsiteY14" fmla="*/ 235967 h 14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7476" h="1415772" fill="none" extrusionOk="0">
                <a:moveTo>
                  <a:pt x="0" y="235967"/>
                </a:moveTo>
                <a:cubicBezTo>
                  <a:pt x="26829" y="84212"/>
                  <a:pt x="124524" y="-27558"/>
                  <a:pt x="235967" y="0"/>
                </a:cubicBezTo>
                <a:cubicBezTo>
                  <a:pt x="458850" y="-33281"/>
                  <a:pt x="511287" y="38140"/>
                  <a:pt x="698715" y="0"/>
                </a:cubicBezTo>
                <a:cubicBezTo>
                  <a:pt x="886143" y="-38140"/>
                  <a:pt x="1024753" y="33654"/>
                  <a:pt x="1191973" y="0"/>
                </a:cubicBezTo>
                <a:cubicBezTo>
                  <a:pt x="1359193" y="-33654"/>
                  <a:pt x="1615190" y="43156"/>
                  <a:pt x="1761509" y="0"/>
                </a:cubicBezTo>
                <a:cubicBezTo>
                  <a:pt x="1912590" y="21468"/>
                  <a:pt x="1985507" y="117464"/>
                  <a:pt x="1997476" y="235967"/>
                </a:cubicBezTo>
                <a:cubicBezTo>
                  <a:pt x="2040533" y="355546"/>
                  <a:pt x="1965375" y="545548"/>
                  <a:pt x="1997476" y="698448"/>
                </a:cubicBezTo>
                <a:cubicBezTo>
                  <a:pt x="2029577" y="851348"/>
                  <a:pt x="1980813" y="1014675"/>
                  <a:pt x="1997476" y="1179805"/>
                </a:cubicBezTo>
                <a:cubicBezTo>
                  <a:pt x="2015189" y="1286812"/>
                  <a:pt x="1899796" y="1415934"/>
                  <a:pt x="1761509" y="1415772"/>
                </a:cubicBezTo>
                <a:cubicBezTo>
                  <a:pt x="1541451" y="1469438"/>
                  <a:pt x="1447934" y="1405722"/>
                  <a:pt x="1268250" y="1415772"/>
                </a:cubicBezTo>
                <a:cubicBezTo>
                  <a:pt x="1088566" y="1425822"/>
                  <a:pt x="900213" y="1389857"/>
                  <a:pt x="805503" y="1415772"/>
                </a:cubicBezTo>
                <a:cubicBezTo>
                  <a:pt x="710793" y="1441687"/>
                  <a:pt x="468905" y="1414809"/>
                  <a:pt x="235967" y="1415772"/>
                </a:cubicBezTo>
                <a:cubicBezTo>
                  <a:pt x="84547" y="1443845"/>
                  <a:pt x="36427" y="1301048"/>
                  <a:pt x="0" y="1179805"/>
                </a:cubicBezTo>
                <a:cubicBezTo>
                  <a:pt x="-34019" y="1003324"/>
                  <a:pt x="37011" y="946362"/>
                  <a:pt x="0" y="736201"/>
                </a:cubicBezTo>
                <a:cubicBezTo>
                  <a:pt x="-37011" y="526040"/>
                  <a:pt x="28574" y="399353"/>
                  <a:pt x="0" y="235967"/>
                </a:cubicBezTo>
                <a:close/>
              </a:path>
              <a:path w="1997476" h="1415772" stroke="0" extrusionOk="0">
                <a:moveTo>
                  <a:pt x="0" y="235967"/>
                </a:moveTo>
                <a:cubicBezTo>
                  <a:pt x="17601" y="98257"/>
                  <a:pt x="72256" y="-274"/>
                  <a:pt x="235967" y="0"/>
                </a:cubicBezTo>
                <a:cubicBezTo>
                  <a:pt x="461412" y="-21311"/>
                  <a:pt x="525100" y="62430"/>
                  <a:pt x="759736" y="0"/>
                </a:cubicBezTo>
                <a:cubicBezTo>
                  <a:pt x="994372" y="-62430"/>
                  <a:pt x="1148062" y="2086"/>
                  <a:pt x="1298761" y="0"/>
                </a:cubicBezTo>
                <a:cubicBezTo>
                  <a:pt x="1449460" y="-2086"/>
                  <a:pt x="1604041" y="53478"/>
                  <a:pt x="1761509" y="0"/>
                </a:cubicBezTo>
                <a:cubicBezTo>
                  <a:pt x="1889513" y="31208"/>
                  <a:pt x="2022571" y="88360"/>
                  <a:pt x="1997476" y="235967"/>
                </a:cubicBezTo>
                <a:cubicBezTo>
                  <a:pt x="2006524" y="455286"/>
                  <a:pt x="1986100" y="547498"/>
                  <a:pt x="1997476" y="679571"/>
                </a:cubicBezTo>
                <a:cubicBezTo>
                  <a:pt x="2008852" y="811644"/>
                  <a:pt x="1967539" y="1029909"/>
                  <a:pt x="1997476" y="1179805"/>
                </a:cubicBezTo>
                <a:cubicBezTo>
                  <a:pt x="1968673" y="1295174"/>
                  <a:pt x="1886089" y="1415814"/>
                  <a:pt x="1761509" y="1415772"/>
                </a:cubicBezTo>
                <a:cubicBezTo>
                  <a:pt x="1617145" y="1430970"/>
                  <a:pt x="1451595" y="1399932"/>
                  <a:pt x="1298761" y="1415772"/>
                </a:cubicBezTo>
                <a:cubicBezTo>
                  <a:pt x="1145927" y="1431612"/>
                  <a:pt x="908072" y="1382156"/>
                  <a:pt x="759736" y="1415772"/>
                </a:cubicBezTo>
                <a:cubicBezTo>
                  <a:pt x="611400" y="1449388"/>
                  <a:pt x="406699" y="1414848"/>
                  <a:pt x="235967" y="1415772"/>
                </a:cubicBezTo>
                <a:cubicBezTo>
                  <a:pt x="101550" y="1389668"/>
                  <a:pt x="-15897" y="1318647"/>
                  <a:pt x="0" y="1179805"/>
                </a:cubicBezTo>
                <a:cubicBezTo>
                  <a:pt x="-7741" y="1013282"/>
                  <a:pt x="11538" y="932438"/>
                  <a:pt x="0" y="689009"/>
                </a:cubicBezTo>
                <a:cubicBezTo>
                  <a:pt x="-11538" y="445580"/>
                  <a:pt x="8203" y="416307"/>
                  <a:pt x="0" y="235967"/>
                </a:cubicBezTo>
                <a:close/>
              </a:path>
            </a:pathLst>
          </a:custGeom>
          <a:solidFill>
            <a:srgbClr val="C00000"/>
          </a:solidFill>
          <a:ln>
            <a:solidFill>
              <a:srgbClr val="FF0000"/>
            </a:solidFill>
            <a:extLst>
              <a:ext uri="{C807C97D-BFC1-408E-A445-0C87EB9F89A2}">
                <ask:lineSketchStyleProps xmlns:ask="http://schemas.microsoft.com/office/drawing/2018/sketchyshapes" sd="456048189">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latin typeface="BIZ UDPゴシック" panose="020B0400000000000000" pitchFamily="50" charset="-128"/>
                <a:ea typeface="BIZ UDPゴシック" panose="020B0400000000000000" pitchFamily="50" charset="-128"/>
              </a:rPr>
              <a:t>日本</a:t>
            </a:r>
          </a:p>
        </p:txBody>
      </p:sp>
      <p:pic>
        <p:nvPicPr>
          <p:cNvPr id="4098" name="Picture 2" descr="物流事業部 | 事業案内 | 井上通商株式会社">
            <a:extLst>
              <a:ext uri="{FF2B5EF4-FFF2-40B4-BE49-F238E27FC236}">
                <a16:creationId xmlns:a16="http://schemas.microsoft.com/office/drawing/2014/main" id="{2B93FE5B-0222-4C12-850D-42772A268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903" y="2366674"/>
            <a:ext cx="3507257" cy="3507257"/>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7598E90F-04F0-4A36-8ECC-78EA5075301C}"/>
              </a:ext>
            </a:extLst>
          </p:cNvPr>
          <p:cNvSpPr/>
          <p:nvPr/>
        </p:nvSpPr>
        <p:spPr>
          <a:xfrm>
            <a:off x="3684233" y="2574524"/>
            <a:ext cx="3994951" cy="308788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CFB60E4-B483-4777-90D5-A318DCCE993A}"/>
              </a:ext>
            </a:extLst>
          </p:cNvPr>
          <p:cNvSpPr txBox="1"/>
          <p:nvPr/>
        </p:nvSpPr>
        <p:spPr>
          <a:xfrm>
            <a:off x="3604331" y="2617642"/>
            <a:ext cx="4172505"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日本の貿易決済は</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ja-JP" altLang="en-US" dirty="0">
                <a:latin typeface="BIZ UDPゴシック" panose="020B0400000000000000" pitchFamily="50" charset="-128"/>
                <a:ea typeface="BIZ UDPゴシック" panose="020B0400000000000000" pitchFamily="50" charset="-128"/>
              </a:rPr>
              <a:t>横浜正金銀行ニューヨーク支店で実施</a:t>
            </a:r>
          </a:p>
        </p:txBody>
      </p:sp>
      <p:sp>
        <p:nvSpPr>
          <p:cNvPr id="17" name="楕円 16">
            <a:extLst>
              <a:ext uri="{FF2B5EF4-FFF2-40B4-BE49-F238E27FC236}">
                <a16:creationId xmlns:a16="http://schemas.microsoft.com/office/drawing/2014/main" id="{8873FFAD-93D7-4BAA-B987-7A766ED0C5AF}"/>
              </a:ext>
            </a:extLst>
          </p:cNvPr>
          <p:cNvSpPr/>
          <p:nvPr/>
        </p:nvSpPr>
        <p:spPr>
          <a:xfrm>
            <a:off x="3948385" y="3429000"/>
            <a:ext cx="1658453" cy="1794100"/>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solidFill>
                  <a:srgbClr val="7030A0"/>
                </a:solidFill>
                <a:latin typeface="BIZ UDP明朝 Medium" panose="02020500000000000000" pitchFamily="18" charset="-128"/>
                <a:ea typeface="BIZ UDP明朝 Medium" panose="02020500000000000000" pitchFamily="18" charset="-128"/>
              </a:rPr>
              <a:t>金</a:t>
            </a:r>
          </a:p>
        </p:txBody>
      </p:sp>
      <p:sp>
        <p:nvSpPr>
          <p:cNvPr id="20" name="四角形: 角を丸くする 19">
            <a:extLst>
              <a:ext uri="{FF2B5EF4-FFF2-40B4-BE49-F238E27FC236}">
                <a16:creationId xmlns:a16="http://schemas.microsoft.com/office/drawing/2014/main" id="{71541239-1E82-4379-A3F5-A18A2CD00411}"/>
              </a:ext>
            </a:extLst>
          </p:cNvPr>
          <p:cNvSpPr/>
          <p:nvPr/>
        </p:nvSpPr>
        <p:spPr>
          <a:xfrm>
            <a:off x="5865325" y="3656162"/>
            <a:ext cx="1269507" cy="1072414"/>
          </a:xfrm>
          <a:prstGeom prst="roundRect">
            <a:avLst/>
          </a:prstGeom>
          <a:solidFill>
            <a:schemeClr val="accent6">
              <a:lumMod val="75000"/>
            </a:schemeClr>
          </a:solidFill>
          <a:ln>
            <a:solidFill>
              <a:schemeClr val="accent6">
                <a:lumMod val="75000"/>
              </a:schemeClr>
            </a:solidFill>
          </a:ln>
          <a:effectLst>
            <a:glow rad="63500">
              <a:schemeClr val="accent6">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ドル</a:t>
            </a:r>
          </a:p>
        </p:txBody>
      </p:sp>
      <p:cxnSp>
        <p:nvCxnSpPr>
          <p:cNvPr id="22" name="直線矢印コネクタ 21">
            <a:extLst>
              <a:ext uri="{FF2B5EF4-FFF2-40B4-BE49-F238E27FC236}">
                <a16:creationId xmlns:a16="http://schemas.microsoft.com/office/drawing/2014/main" id="{FFA1B8CA-643F-4377-9EB5-4E0AB17CB6CE}"/>
              </a:ext>
            </a:extLst>
          </p:cNvPr>
          <p:cNvCxnSpPr>
            <a:cxnSpLocks/>
          </p:cNvCxnSpPr>
          <p:nvPr/>
        </p:nvCxnSpPr>
        <p:spPr>
          <a:xfrm>
            <a:off x="2798979" y="4214893"/>
            <a:ext cx="8211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1215840-9112-4548-A7FD-8066390846C3}"/>
              </a:ext>
            </a:extLst>
          </p:cNvPr>
          <p:cNvCxnSpPr>
            <a:cxnSpLocks/>
          </p:cNvCxnSpPr>
          <p:nvPr/>
        </p:nvCxnSpPr>
        <p:spPr>
          <a:xfrm>
            <a:off x="7776836" y="3920716"/>
            <a:ext cx="8211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FA04D04-96E3-4666-835F-212D5ABD0103}"/>
              </a:ext>
            </a:extLst>
          </p:cNvPr>
          <p:cNvCxnSpPr>
            <a:cxnSpLocks/>
          </p:cNvCxnSpPr>
          <p:nvPr/>
        </p:nvCxnSpPr>
        <p:spPr>
          <a:xfrm flipH="1">
            <a:off x="7776836" y="4480010"/>
            <a:ext cx="8211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7E7D3AD9-42C6-46AE-8B44-A99DCA5F6F1D}"/>
              </a:ext>
            </a:extLst>
          </p:cNvPr>
          <p:cNvSpPr/>
          <p:nvPr/>
        </p:nvSpPr>
        <p:spPr>
          <a:xfrm>
            <a:off x="5983021" y="3777092"/>
            <a:ext cx="1269507" cy="1072414"/>
          </a:xfrm>
          <a:prstGeom prst="roundRect">
            <a:avLst/>
          </a:prstGeom>
          <a:solidFill>
            <a:schemeClr val="accent6">
              <a:lumMod val="75000"/>
            </a:schemeClr>
          </a:solidFill>
          <a:ln>
            <a:solidFill>
              <a:schemeClr val="accent6">
                <a:lumMod val="75000"/>
              </a:schemeClr>
            </a:solidFill>
          </a:ln>
          <a:effectLst>
            <a:glow rad="63500">
              <a:schemeClr val="accent6">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ドル</a:t>
            </a:r>
          </a:p>
        </p:txBody>
      </p:sp>
      <p:sp>
        <p:nvSpPr>
          <p:cNvPr id="30" name="四角形: 角を丸くする 29">
            <a:extLst>
              <a:ext uri="{FF2B5EF4-FFF2-40B4-BE49-F238E27FC236}">
                <a16:creationId xmlns:a16="http://schemas.microsoft.com/office/drawing/2014/main" id="{0BF2A187-0F6D-4A70-B893-DA98C8207E8C}"/>
              </a:ext>
            </a:extLst>
          </p:cNvPr>
          <p:cNvSpPr/>
          <p:nvPr/>
        </p:nvSpPr>
        <p:spPr>
          <a:xfrm>
            <a:off x="6112318" y="3898503"/>
            <a:ext cx="1269507" cy="1072414"/>
          </a:xfrm>
          <a:prstGeom prst="roundRect">
            <a:avLst/>
          </a:prstGeom>
          <a:solidFill>
            <a:schemeClr val="accent6">
              <a:lumMod val="75000"/>
            </a:schemeClr>
          </a:solidFill>
          <a:ln>
            <a:solidFill>
              <a:schemeClr val="accent6">
                <a:lumMod val="75000"/>
              </a:schemeClr>
            </a:solidFill>
          </a:ln>
          <a:effectLst>
            <a:glow rad="63500">
              <a:schemeClr val="accent6">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ドル</a:t>
            </a:r>
          </a:p>
        </p:txBody>
      </p:sp>
      <p:sp>
        <p:nvSpPr>
          <p:cNvPr id="31" name="テキスト ボックス 30">
            <a:extLst>
              <a:ext uri="{FF2B5EF4-FFF2-40B4-BE49-F238E27FC236}">
                <a16:creationId xmlns:a16="http://schemas.microsoft.com/office/drawing/2014/main" id="{EF5313AF-D305-4077-AAF2-3886734A6D57}"/>
              </a:ext>
            </a:extLst>
          </p:cNvPr>
          <p:cNvSpPr txBox="1"/>
          <p:nvPr/>
        </p:nvSpPr>
        <p:spPr>
          <a:xfrm>
            <a:off x="3580421" y="5154981"/>
            <a:ext cx="2531897" cy="276999"/>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金地金は米国から持ち出せない</a:t>
            </a:r>
          </a:p>
        </p:txBody>
      </p:sp>
      <p:sp>
        <p:nvSpPr>
          <p:cNvPr id="32" name="テキスト ボックス 31">
            <a:extLst>
              <a:ext uri="{FF2B5EF4-FFF2-40B4-BE49-F238E27FC236}">
                <a16:creationId xmlns:a16="http://schemas.microsoft.com/office/drawing/2014/main" id="{467CB645-0DF2-4F59-9763-04F8D7D879F0}"/>
              </a:ext>
            </a:extLst>
          </p:cNvPr>
          <p:cNvSpPr txBox="1"/>
          <p:nvPr/>
        </p:nvSpPr>
        <p:spPr>
          <a:xfrm>
            <a:off x="745724" y="5854380"/>
            <a:ext cx="1562470" cy="646331"/>
          </a:xfrm>
          <a:prstGeom prst="rect">
            <a:avLst/>
          </a:prstGeom>
          <a:noFill/>
        </p:spPr>
        <p:txBody>
          <a:bodyPr wrap="square">
            <a:spAutoFit/>
          </a:bodyPr>
          <a:lstStyle/>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横浜正金銀行</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ctr"/>
            <a:r>
              <a:rPr lang="ja-JP" altLang="en-US" b="0" i="0" dirty="0">
                <a:solidFill>
                  <a:srgbClr val="333333"/>
                </a:solidFill>
                <a:effectLst/>
                <a:latin typeface="BIZ UDPゴシック" panose="020B0400000000000000" pitchFamily="50" charset="-128"/>
                <a:ea typeface="BIZ UDPゴシック" panose="020B0400000000000000" pitchFamily="50" charset="-128"/>
              </a:rPr>
              <a:t>ロンドン支店</a:t>
            </a:r>
          </a:p>
        </p:txBody>
      </p:sp>
      <p:cxnSp>
        <p:nvCxnSpPr>
          <p:cNvPr id="33" name="コネクタ: カギ線 32">
            <a:extLst>
              <a:ext uri="{FF2B5EF4-FFF2-40B4-BE49-F238E27FC236}">
                <a16:creationId xmlns:a16="http://schemas.microsoft.com/office/drawing/2014/main" id="{FCB574E5-2331-4AC3-9EAB-B935991CA102}"/>
              </a:ext>
            </a:extLst>
          </p:cNvPr>
          <p:cNvCxnSpPr>
            <a:cxnSpLocks/>
            <a:stCxn id="32" idx="3"/>
          </p:cNvCxnSpPr>
          <p:nvPr/>
        </p:nvCxnSpPr>
        <p:spPr>
          <a:xfrm flipV="1">
            <a:off x="2308194" y="4970917"/>
            <a:ext cx="1757779" cy="1206629"/>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51D47CAF-5CA4-4C6B-B2C2-157B03F886B0}"/>
              </a:ext>
            </a:extLst>
          </p:cNvPr>
          <p:cNvSpPr txBox="1"/>
          <p:nvPr/>
        </p:nvSpPr>
        <p:spPr>
          <a:xfrm>
            <a:off x="337347" y="6576061"/>
            <a:ext cx="5193440" cy="276999"/>
          </a:xfrm>
          <a:prstGeom prst="rect">
            <a:avLst/>
          </a:prstGeom>
          <a:noFill/>
        </p:spPr>
        <p:txBody>
          <a:bodyPr wrap="square">
            <a:spAutoFit/>
          </a:bodyPr>
          <a:lstStyle/>
          <a:p>
            <a:pPr algn="ct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※1939</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年</a:t>
            </a:r>
            <a:r>
              <a:rPr lang="en-US" altLang="ja-JP" sz="1200" b="0" i="0" dirty="0">
                <a:solidFill>
                  <a:srgbClr val="333333"/>
                </a:solidFill>
                <a:effectLst/>
                <a:latin typeface="BIZ UDPゴシック" panose="020B0400000000000000" pitchFamily="50" charset="-128"/>
                <a:ea typeface="BIZ UDPゴシック" panose="020B0400000000000000" pitchFamily="50" charset="-128"/>
              </a:rPr>
              <a:t>9</a:t>
            </a:r>
            <a:r>
              <a:rPr lang="ja-JP" altLang="en-US" sz="1200" b="0" i="0" dirty="0">
                <a:solidFill>
                  <a:srgbClr val="333333"/>
                </a:solidFill>
                <a:effectLst/>
                <a:latin typeface="BIZ UDPゴシック" panose="020B0400000000000000" pitchFamily="50" charset="-128"/>
                <a:ea typeface="BIZ UDPゴシック" panose="020B0400000000000000" pitchFamily="50" charset="-128"/>
              </a:rPr>
              <a:t>月、ドイツへの宣戦布告、その後、</a:t>
            </a:r>
            <a:r>
              <a:rPr lang="ja-JP" altLang="en-US" sz="1200" dirty="0">
                <a:solidFill>
                  <a:srgbClr val="333333"/>
                </a:solidFill>
                <a:latin typeface="BIZ UDPゴシック" panose="020B0400000000000000" pitchFamily="50" charset="-128"/>
                <a:ea typeface="BIZ UDPゴシック" panose="020B0400000000000000" pitchFamily="50" charset="-128"/>
              </a:rPr>
              <a:t>フランス降伏、英国爆撃</a:t>
            </a:r>
            <a:endParaRPr lang="ja-JP" altLang="en-US" sz="1200" b="0" i="0" dirty="0">
              <a:solidFill>
                <a:srgbClr val="333333"/>
              </a:solidFill>
              <a:effectLst/>
              <a:latin typeface="BIZ UDPゴシック" panose="020B0400000000000000" pitchFamily="50" charset="-128"/>
              <a:ea typeface="BIZ UDPゴシック" panose="020B0400000000000000" pitchFamily="50" charset="-128"/>
            </a:endParaRPr>
          </a:p>
        </p:txBody>
      </p:sp>
      <p:sp>
        <p:nvSpPr>
          <p:cNvPr id="39" name="楕円 38">
            <a:extLst>
              <a:ext uri="{FF2B5EF4-FFF2-40B4-BE49-F238E27FC236}">
                <a16:creationId xmlns:a16="http://schemas.microsoft.com/office/drawing/2014/main" id="{7BE475F1-790D-4977-8BBA-AEABA3CBF0A8}"/>
              </a:ext>
            </a:extLst>
          </p:cNvPr>
          <p:cNvSpPr/>
          <p:nvPr/>
        </p:nvSpPr>
        <p:spPr>
          <a:xfrm>
            <a:off x="2845452" y="3597550"/>
            <a:ext cx="690376" cy="646331"/>
          </a:xfrm>
          <a:prstGeom prst="ellipse">
            <a:avLst/>
          </a:prstGeom>
          <a:solidFill>
            <a:srgbClr val="FFC000"/>
          </a:solidFill>
          <a:ln>
            <a:solidFill>
              <a:srgbClr val="FFC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7030A0"/>
                </a:solidFill>
                <a:latin typeface="BIZ UDP明朝 Medium" panose="02020500000000000000" pitchFamily="18" charset="-128"/>
                <a:ea typeface="BIZ UDP明朝 Medium" panose="02020500000000000000" pitchFamily="18" charset="-128"/>
              </a:rPr>
              <a:t>金</a:t>
            </a:r>
          </a:p>
        </p:txBody>
      </p:sp>
      <p:sp>
        <p:nvSpPr>
          <p:cNvPr id="40" name="テキスト ボックス 39">
            <a:extLst>
              <a:ext uri="{FF2B5EF4-FFF2-40B4-BE49-F238E27FC236}">
                <a16:creationId xmlns:a16="http://schemas.microsoft.com/office/drawing/2014/main" id="{9D348248-EDD9-4B8A-BD2D-96B3A78BAA06}"/>
              </a:ext>
            </a:extLst>
          </p:cNvPr>
          <p:cNvSpPr txBox="1"/>
          <p:nvPr/>
        </p:nvSpPr>
        <p:spPr>
          <a:xfrm>
            <a:off x="7976490" y="6029564"/>
            <a:ext cx="4172505" cy="646331"/>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横浜正金銀行ニューヨーク支店は</a:t>
            </a:r>
            <a:endParaRPr kumimoji="1" lang="en-US" altLang="ja-JP" dirty="0">
              <a:latin typeface="BIZ UDPゴシック" panose="020B0400000000000000" pitchFamily="50" charset="-128"/>
              <a:ea typeface="BIZ UDPゴシック" panose="020B0400000000000000" pitchFamily="50" charset="-128"/>
            </a:endParaRPr>
          </a:p>
          <a:p>
            <a:pPr algn="ctr"/>
            <a:r>
              <a:rPr kumimoji="1" lang="en-US" altLang="ja-JP" dirty="0">
                <a:latin typeface="BIZ UDPゴシック" panose="020B0400000000000000" pitchFamily="50" charset="-128"/>
                <a:ea typeface="BIZ UDPゴシック" panose="020B0400000000000000" pitchFamily="50" charset="-128"/>
              </a:rPr>
              <a:t>1941</a:t>
            </a:r>
            <a:r>
              <a:rPr kumimoji="1" lang="ja-JP" altLang="en-US" dirty="0">
                <a:latin typeface="BIZ UDPゴシック" panose="020B0400000000000000" pitchFamily="50" charset="-128"/>
                <a:ea typeface="BIZ UDPゴシック" panose="020B0400000000000000" pitchFamily="50" charset="-128"/>
              </a:rPr>
              <a:t>年</a:t>
            </a:r>
            <a:r>
              <a:rPr kumimoji="1" lang="en-US" altLang="ja-JP" dirty="0">
                <a:latin typeface="BIZ UDPゴシック" panose="020B0400000000000000" pitchFamily="50" charset="-128"/>
                <a:ea typeface="BIZ UDPゴシック" panose="020B0400000000000000" pitchFamily="50" charset="-128"/>
              </a:rPr>
              <a:t>10</a:t>
            </a:r>
            <a:r>
              <a:rPr kumimoji="1" lang="ja-JP" altLang="en-US" dirty="0">
                <a:latin typeface="BIZ UDPゴシック" panose="020B0400000000000000" pitchFamily="50" charset="-128"/>
                <a:ea typeface="BIZ UDPゴシック" panose="020B0400000000000000" pitchFamily="50" charset="-128"/>
              </a:rPr>
              <a:t>月に破綻</a:t>
            </a:r>
          </a:p>
        </p:txBody>
      </p:sp>
      <p:sp>
        <p:nvSpPr>
          <p:cNvPr id="41" name="テキスト ボックス 40">
            <a:extLst>
              <a:ext uri="{FF2B5EF4-FFF2-40B4-BE49-F238E27FC236}">
                <a16:creationId xmlns:a16="http://schemas.microsoft.com/office/drawing/2014/main" id="{65E37413-2B23-404B-B666-A393C77ED62B}"/>
              </a:ext>
            </a:extLst>
          </p:cNvPr>
          <p:cNvSpPr txBox="1"/>
          <p:nvPr/>
        </p:nvSpPr>
        <p:spPr>
          <a:xfrm>
            <a:off x="8336133" y="2432976"/>
            <a:ext cx="3682471"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世界貿易 </a:t>
            </a:r>
            <a:r>
              <a:rPr lang="ja-JP" altLang="en-US" dirty="0">
                <a:latin typeface="BIZ UDPゴシック" panose="020B0400000000000000" pitchFamily="50" charset="-128"/>
                <a:ea typeface="BIZ UDPゴシック" panose="020B0400000000000000" pitchFamily="50" charset="-128"/>
              </a:rPr>
              <a:t>輸出・輸入</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8207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BF51CBF-8026-B6C6-6AFF-DE0C1783513C}"/>
              </a:ext>
            </a:extLst>
          </p:cNvPr>
          <p:cNvSpPr txBox="1"/>
          <p:nvPr/>
        </p:nvSpPr>
        <p:spPr>
          <a:xfrm>
            <a:off x="0" y="-13446"/>
            <a:ext cx="12192000" cy="3785652"/>
          </a:xfrm>
          <a:prstGeom prst="rect">
            <a:avLst/>
          </a:prstGeom>
          <a:solidFill>
            <a:schemeClr val="accent5">
              <a:lumMod val="75000"/>
            </a:schemeClr>
          </a:solidFill>
          <a:ln>
            <a:noFill/>
          </a:ln>
        </p:spPr>
        <p:txBody>
          <a:bodyPr wrap="square" rtlCol="0">
            <a:spAutoFit/>
          </a:bodyPr>
          <a:lstStyle/>
          <a:p>
            <a:pPr algn="ctr"/>
            <a:endParaRPr kumimoji="1"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lang="en-US" altLang="ja-JP" sz="8000" b="1" dirty="0">
              <a:solidFill>
                <a:schemeClr val="accent5">
                  <a:lumMod val="50000"/>
                </a:schemeClr>
              </a:solidFill>
              <a:latin typeface="BIZ UDPゴシック" panose="020B0400000000000000" pitchFamily="50" charset="-128"/>
              <a:ea typeface="BIZ UDPゴシック" panose="020B0400000000000000" pitchFamily="50" charset="-128"/>
            </a:endParaRPr>
          </a:p>
          <a:p>
            <a:pPr algn="ctr"/>
            <a:endParaRPr kumimoji="1" lang="ja-JP" altLang="en-US" sz="8000" b="1"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6BD28B83-8CCA-E2ED-292F-9F95A93A409E}"/>
              </a:ext>
            </a:extLst>
          </p:cNvPr>
          <p:cNvSpPr txBox="1"/>
          <p:nvPr/>
        </p:nvSpPr>
        <p:spPr>
          <a:xfrm>
            <a:off x="0" y="2103463"/>
            <a:ext cx="12192000" cy="1862048"/>
          </a:xfrm>
          <a:prstGeom prst="rect">
            <a:avLst/>
          </a:prstGeom>
          <a:solidFill>
            <a:schemeClr val="accent2">
              <a:lumMod val="75000"/>
            </a:schemeClr>
          </a:solidFill>
          <a:ln>
            <a:noFill/>
          </a:ln>
        </p:spPr>
        <p:txBody>
          <a:bodyPr wrap="square" rtlCol="0">
            <a:spAutoFit/>
          </a:bodyPr>
          <a:lstStyle/>
          <a:p>
            <a:pPr algn="ctr"/>
            <a:r>
              <a:rPr kumimoji="1" lang="ja-JP" altLang="en-US" sz="11500" b="1" dirty="0">
                <a:solidFill>
                  <a:schemeClr val="bg1"/>
                </a:solidFill>
                <a:latin typeface="BIZ UDPゴシック" panose="020B0400000000000000" pitchFamily="50" charset="-128"/>
                <a:ea typeface="BIZ UDPゴシック" panose="020B0400000000000000" pitchFamily="50" charset="-128"/>
              </a:rPr>
              <a:t>お昼休み</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ja-JP" altLang="en-US" sz="4400" b="1" dirty="0">
                <a:solidFill>
                  <a:schemeClr val="bg1"/>
                </a:solidFill>
                <a:latin typeface="BIZ UDPゴシック" panose="020B0400000000000000" pitchFamily="50" charset="-128"/>
                <a:ea typeface="BIZ UDPゴシック" panose="020B0400000000000000" pitchFamily="50" charset="-128"/>
              </a:rPr>
              <a:t>の</a:t>
            </a:r>
            <a:r>
              <a:rPr kumimoji="1" lang="ja-JP" altLang="en-US" sz="6000" b="1" dirty="0">
                <a:solidFill>
                  <a:schemeClr val="bg1"/>
                </a:solidFill>
                <a:latin typeface="BIZ UDPゴシック" panose="020B0400000000000000" pitchFamily="50" charset="-128"/>
                <a:ea typeface="BIZ UDPゴシック" panose="020B0400000000000000" pitchFamily="50" charset="-128"/>
              </a:rPr>
              <a:t> </a:t>
            </a:r>
            <a:r>
              <a:rPr kumimoji="1" lang="en-US" altLang="ja-JP" sz="11500" b="1" dirty="0">
                <a:solidFill>
                  <a:srgbClr val="FFFF00"/>
                </a:solidFill>
                <a:latin typeface="BIZ UDPゴシック" panose="020B0400000000000000" pitchFamily="50" charset="-128"/>
                <a:ea typeface="BIZ UDPゴシック" panose="020B0400000000000000" pitchFamily="50" charset="-128"/>
              </a:rPr>
              <a:t>30</a:t>
            </a:r>
            <a:r>
              <a:rPr kumimoji="1" lang="ja-JP" altLang="en-US" sz="11500" b="1" dirty="0">
                <a:solidFill>
                  <a:schemeClr val="bg1"/>
                </a:solidFill>
                <a:latin typeface="BIZ UDPゴシック" panose="020B0400000000000000" pitchFamily="50" charset="-128"/>
                <a:ea typeface="BIZ UDPゴシック" panose="020B0400000000000000" pitchFamily="50" charset="-128"/>
              </a:rPr>
              <a:t>分</a:t>
            </a:r>
          </a:p>
        </p:txBody>
      </p:sp>
      <p:sp>
        <p:nvSpPr>
          <p:cNvPr id="5" name="テキスト ボックス 4">
            <a:extLst>
              <a:ext uri="{FF2B5EF4-FFF2-40B4-BE49-F238E27FC236}">
                <a16:creationId xmlns:a16="http://schemas.microsoft.com/office/drawing/2014/main" id="{83E17D01-9A09-7417-EDBA-2A77D7C9493D}"/>
              </a:ext>
            </a:extLst>
          </p:cNvPr>
          <p:cNvSpPr txBox="1"/>
          <p:nvPr/>
        </p:nvSpPr>
        <p:spPr>
          <a:xfrm>
            <a:off x="0" y="4138803"/>
            <a:ext cx="12192000" cy="1569660"/>
          </a:xfrm>
          <a:prstGeom prst="rect">
            <a:avLst/>
          </a:prstGeom>
          <a:solidFill>
            <a:schemeClr val="accent4">
              <a:lumMod val="40000"/>
              <a:lumOff val="60000"/>
            </a:schemeClr>
          </a:solidFill>
          <a:ln>
            <a:noFill/>
          </a:ln>
        </p:spPr>
        <p:txBody>
          <a:bodyPr wrap="square" rtlCol="0">
            <a:spAutoFit/>
          </a:bodyPr>
          <a:lstStyle/>
          <a:p>
            <a:pPr algn="ctr"/>
            <a:r>
              <a:rPr kumimoji="1" lang="ja-JP" altLang="en-US" sz="9600" b="1" dirty="0">
                <a:latin typeface="BIZ UDPゴシック" panose="020B0400000000000000" pitchFamily="50" charset="-128"/>
                <a:ea typeface="BIZ UDPゴシック" panose="020B0400000000000000" pitchFamily="50" charset="-128"/>
              </a:rPr>
              <a:t>この場所で</a:t>
            </a:r>
            <a:r>
              <a:rPr kumimoji="1" lang="ja-JP" altLang="en-US" sz="9600" b="1" u="sng" dirty="0">
                <a:solidFill>
                  <a:srgbClr val="C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定期</a:t>
            </a:r>
            <a:r>
              <a:rPr kumimoji="1" lang="ja-JP" altLang="en-US" sz="9600" b="1" dirty="0">
                <a:latin typeface="BIZ UDPゴシック" panose="020B0400000000000000" pitchFamily="50" charset="-128"/>
                <a:ea typeface="BIZ UDPゴシック" panose="020B0400000000000000" pitchFamily="50" charset="-128"/>
              </a:rPr>
              <a:t>開催</a:t>
            </a:r>
          </a:p>
        </p:txBody>
      </p:sp>
      <p:sp>
        <p:nvSpPr>
          <p:cNvPr id="6" name="正方形/長方形 5">
            <a:extLst>
              <a:ext uri="{FF2B5EF4-FFF2-40B4-BE49-F238E27FC236}">
                <a16:creationId xmlns:a16="http://schemas.microsoft.com/office/drawing/2014/main" id="{7184764E-770D-80C9-3288-5C6FACB5674B}"/>
              </a:ext>
            </a:extLst>
          </p:cNvPr>
          <p:cNvSpPr/>
          <p:nvPr/>
        </p:nvSpPr>
        <p:spPr>
          <a:xfrm>
            <a:off x="0" y="1930171"/>
            <a:ext cx="12192000" cy="173292"/>
          </a:xfrm>
          <a:prstGeom prst="rect">
            <a:avLst/>
          </a:prstGeom>
          <a:solidFill>
            <a:srgbClr val="C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C5B804F-6594-4BFB-5A57-70B4600CDB1D}"/>
              </a:ext>
            </a:extLst>
          </p:cNvPr>
          <p:cNvSpPr/>
          <p:nvPr/>
        </p:nvSpPr>
        <p:spPr>
          <a:xfrm>
            <a:off x="0" y="3965511"/>
            <a:ext cx="12192000" cy="173292"/>
          </a:xfrm>
          <a:prstGeom prst="rect">
            <a:avLst/>
          </a:prstGeom>
          <a:solidFill>
            <a:schemeClr val="accent2">
              <a:lumMod val="5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105BDB2-47FD-4147-A5B8-3E2A549D6FE4}"/>
              </a:ext>
            </a:extLst>
          </p:cNvPr>
          <p:cNvSpPr txBox="1"/>
          <p:nvPr/>
        </p:nvSpPr>
        <p:spPr>
          <a:xfrm>
            <a:off x="0" y="214957"/>
            <a:ext cx="12192000" cy="1323439"/>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14300" prst="hardEdge"/>
          </a:sp3d>
        </p:spPr>
        <p:txBody>
          <a:bodyPr wrap="square" rtlCol="0">
            <a:spAutoFit/>
          </a:bodyPr>
          <a:lstStyle/>
          <a:p>
            <a:pPr algn="ctr"/>
            <a:r>
              <a:rPr kumimoji="1" lang="ja-JP" altLang="en-US" sz="800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戦略研勉強会＠キャンプ</a:t>
            </a:r>
          </a:p>
        </p:txBody>
      </p:sp>
      <p:sp>
        <p:nvSpPr>
          <p:cNvPr id="8" name="正方形/長方形 7">
            <a:extLst>
              <a:ext uri="{FF2B5EF4-FFF2-40B4-BE49-F238E27FC236}">
                <a16:creationId xmlns:a16="http://schemas.microsoft.com/office/drawing/2014/main" id="{E2AAA532-6688-4614-B5A5-44D3D6CE7B5C}"/>
              </a:ext>
            </a:extLst>
          </p:cNvPr>
          <p:cNvSpPr/>
          <p:nvPr/>
        </p:nvSpPr>
        <p:spPr>
          <a:xfrm>
            <a:off x="0" y="5708463"/>
            <a:ext cx="12192000" cy="11495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6606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イメルダ夫人85才～Dahil Sa Iyo | Mia music&amp;Booksのブログ">
            <a:extLst>
              <a:ext uri="{FF2B5EF4-FFF2-40B4-BE49-F238E27FC236}">
                <a16:creationId xmlns:a16="http://schemas.microsoft.com/office/drawing/2014/main" id="{A4CF1069-3844-4F3F-BCD1-272DC6B96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235" y="2496400"/>
            <a:ext cx="2623084" cy="262308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A7464863-D812-45B0-98E3-B99E272B603B}"/>
              </a:ext>
            </a:extLst>
          </p:cNvPr>
          <p:cNvSpPr/>
          <p:nvPr/>
        </p:nvSpPr>
        <p:spPr>
          <a:xfrm>
            <a:off x="1" y="-5"/>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自存自衛のためには「金」が必要・・・</a:t>
            </a:r>
          </a:p>
        </p:txBody>
      </p:sp>
      <p:pic>
        <p:nvPicPr>
          <p:cNvPr id="5122" name="Picture 2" descr="Gold Warriors by Sterling and Peggy Seagrave (English Edition)">
            <a:extLst>
              <a:ext uri="{FF2B5EF4-FFF2-40B4-BE49-F238E27FC236}">
                <a16:creationId xmlns:a16="http://schemas.microsoft.com/office/drawing/2014/main" id="{A7E9943B-E0CE-45BC-A126-AB6A7FE1A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796" y="1231244"/>
            <a:ext cx="3381917" cy="515339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AA962D0-43E4-47D9-B352-3C81854A7D2F}"/>
              </a:ext>
            </a:extLst>
          </p:cNvPr>
          <p:cNvSpPr txBox="1"/>
          <p:nvPr/>
        </p:nvSpPr>
        <p:spPr>
          <a:xfrm>
            <a:off x="5214796" y="6384641"/>
            <a:ext cx="3381917"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日本語訳は出版されてません</a:t>
            </a:r>
          </a:p>
        </p:txBody>
      </p:sp>
      <p:sp>
        <p:nvSpPr>
          <p:cNvPr id="4" name="テキスト ボックス 3">
            <a:extLst>
              <a:ext uri="{FF2B5EF4-FFF2-40B4-BE49-F238E27FC236}">
                <a16:creationId xmlns:a16="http://schemas.microsoft.com/office/drawing/2014/main" id="{47C8F2B4-B2C0-443D-A889-8A8A31883514}"/>
              </a:ext>
            </a:extLst>
          </p:cNvPr>
          <p:cNvSpPr txBox="1"/>
          <p:nvPr/>
        </p:nvSpPr>
        <p:spPr>
          <a:xfrm>
            <a:off x="4938797" y="856693"/>
            <a:ext cx="3835749" cy="400110"/>
          </a:xfrm>
          <a:prstGeom prst="rect">
            <a:avLst/>
          </a:prstGeom>
          <a:noFill/>
        </p:spPr>
        <p:txBody>
          <a:bodyPr wrap="square" rtlCol="0">
            <a:spAutoFit/>
          </a:bodyPr>
          <a:lstStyle/>
          <a:p>
            <a:pPr algn="ctr"/>
            <a:r>
              <a:rPr kumimoji="1" lang="en-US" altLang="ja-JP" sz="2000" dirty="0">
                <a:latin typeface="BIZ UDPゴシック" panose="020B0400000000000000" pitchFamily="50" charset="-128"/>
                <a:ea typeface="BIZ UDPゴシック" panose="020B0400000000000000" pitchFamily="50" charset="-128"/>
              </a:rPr>
              <a:t>Gold </a:t>
            </a:r>
            <a:r>
              <a:rPr kumimoji="1" lang="ja-JP" altLang="en-US" sz="2000" dirty="0">
                <a:latin typeface="BIZ UDPゴシック" panose="020B0400000000000000" pitchFamily="50" charset="-128"/>
                <a:ea typeface="BIZ UDPゴシック" panose="020B0400000000000000" pitchFamily="50" charset="-128"/>
              </a:rPr>
              <a:t>「金」をかき集めた日本</a:t>
            </a:r>
          </a:p>
        </p:txBody>
      </p:sp>
      <p:pic>
        <p:nvPicPr>
          <p:cNvPr id="4098" name="Picture 2">
            <a:extLst>
              <a:ext uri="{FF2B5EF4-FFF2-40B4-BE49-F238E27FC236}">
                <a16:creationId xmlns:a16="http://schemas.microsoft.com/office/drawing/2014/main" id="{35A658D3-E3EC-4250-BAF2-E9652A4E5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40" y="1422348"/>
            <a:ext cx="1784411" cy="26230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1EF56AC-B5BF-4B34-B125-FB1FF64A6B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2057" y="1422348"/>
            <a:ext cx="1860865" cy="26230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F395220-CE97-4C5F-8A60-44DCFDA13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627" y="4130889"/>
            <a:ext cx="1794742" cy="26230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F91B4CD-82F9-4D8D-A41A-FC77EF3C1D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9131" y="4134713"/>
            <a:ext cx="1994517" cy="265403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31508B8-12AC-49B9-81AF-197E7C4CDFDE}"/>
              </a:ext>
            </a:extLst>
          </p:cNvPr>
          <p:cNvSpPr txBox="1"/>
          <p:nvPr/>
        </p:nvSpPr>
        <p:spPr>
          <a:xfrm>
            <a:off x="9686251" y="5119484"/>
            <a:ext cx="2409051" cy="400110"/>
          </a:xfrm>
          <a:prstGeom prst="rect">
            <a:avLst/>
          </a:prstGeom>
          <a:noFill/>
        </p:spPr>
        <p:txBody>
          <a:bodyPr wrap="square" rtlCol="0">
            <a:spAutoFit/>
          </a:bodyPr>
          <a:lstStyle/>
          <a:p>
            <a:pPr algn="ctr"/>
            <a:r>
              <a:rPr lang="ja-JP" altLang="en-US" sz="2000" dirty="0">
                <a:latin typeface="BIZ UDPゴシック" panose="020B0400000000000000" pitchFamily="50" charset="-128"/>
                <a:ea typeface="BIZ UDPゴシック" panose="020B0400000000000000" pitchFamily="50" charset="-128"/>
              </a:rPr>
              <a:t>山下将軍</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58678374-BD47-4729-84C1-868A471D3C2E}"/>
              </a:ext>
            </a:extLst>
          </p:cNvPr>
          <p:cNvSpPr txBox="1"/>
          <p:nvPr/>
        </p:nvSpPr>
        <p:spPr>
          <a:xfrm>
            <a:off x="920515" y="801277"/>
            <a:ext cx="2623084"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シーグレーブ夫妻の著作</a:t>
            </a:r>
            <a:endParaRPr kumimoji="1" lang="ja-JP" altLang="en-US" dirty="0">
              <a:latin typeface="BIZ UDPゴシック" panose="020B0400000000000000" pitchFamily="50" charset="-128"/>
              <a:ea typeface="BIZ UDPゴシック" panose="020B0400000000000000" pitchFamily="50" charset="-128"/>
            </a:endParaRPr>
          </a:p>
        </p:txBody>
      </p:sp>
      <p:sp>
        <p:nvSpPr>
          <p:cNvPr id="2" name="矢印: 左右 1">
            <a:extLst>
              <a:ext uri="{FF2B5EF4-FFF2-40B4-BE49-F238E27FC236}">
                <a16:creationId xmlns:a16="http://schemas.microsoft.com/office/drawing/2014/main" id="{1A8A6C92-818D-4EE8-8987-A96510DDB5D2}"/>
              </a:ext>
            </a:extLst>
          </p:cNvPr>
          <p:cNvSpPr/>
          <p:nvPr/>
        </p:nvSpPr>
        <p:spPr>
          <a:xfrm>
            <a:off x="8596713" y="3111356"/>
            <a:ext cx="1363230" cy="1283907"/>
          </a:xfrm>
          <a:prstGeom prst="leftRightArrow">
            <a:avLst>
              <a:gd name="adj1" fmla="val 50695"/>
              <a:gd name="adj2" fmla="val 40473"/>
            </a:avLst>
          </a:prstGeom>
          <a:solidFill>
            <a:srgbClr val="FFC000"/>
          </a:solidFill>
          <a:ln>
            <a:solidFill>
              <a:srgbClr val="C00000"/>
            </a:solidFill>
          </a:ln>
          <a:effectLst>
            <a:glow rad="228600">
              <a:schemeClr val="accent4">
                <a:satMod val="175000"/>
                <a:alpha val="40000"/>
              </a:schemeClr>
            </a:glo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96964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5887243.sy475">
            <a:extLst>
              <a:ext uri="{FF2B5EF4-FFF2-40B4-BE49-F238E27FC236}">
                <a16:creationId xmlns:a16="http://schemas.microsoft.com/office/drawing/2014/main" id="{049CC955-CDEB-D73A-39A7-4C4B35F1B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41" y="2188029"/>
            <a:ext cx="28384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LEKSANDR DUGIN FOUNDATIONS OF GEOPOLITICS PDF">
            <a:extLst>
              <a:ext uri="{FF2B5EF4-FFF2-40B4-BE49-F238E27FC236}">
                <a16:creationId xmlns:a16="http://schemas.microsoft.com/office/drawing/2014/main" id="{329D4247-3E71-C17D-7F96-2592DDAC3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222" y="2188029"/>
            <a:ext cx="8771138" cy="45146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arya Dugina with Alexander Dugin. Pic: Twitter">
            <a:extLst>
              <a:ext uri="{FF2B5EF4-FFF2-40B4-BE49-F238E27FC236}">
                <a16:creationId xmlns:a16="http://schemas.microsoft.com/office/drawing/2014/main" id="{DF53573F-25CF-DE05-4DA0-EBF45F7F1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753" y="220888"/>
            <a:ext cx="3254829" cy="18308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爆発現場の捜査員。 写真：ロイター経由のロシア調査委員会">
            <a:extLst>
              <a:ext uri="{FF2B5EF4-FFF2-40B4-BE49-F238E27FC236}">
                <a16:creationId xmlns:a16="http://schemas.microsoft.com/office/drawing/2014/main" id="{19E2FFDE-36BE-68CB-2009-1B0D77205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4963" y="220889"/>
            <a:ext cx="3254829" cy="183084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959223C-01E9-5D52-E72B-D43F4227269E}"/>
              </a:ext>
            </a:extLst>
          </p:cNvPr>
          <p:cNvSpPr txBox="1"/>
          <p:nvPr/>
        </p:nvSpPr>
        <p:spPr>
          <a:xfrm>
            <a:off x="293913" y="225999"/>
            <a:ext cx="4539343" cy="1077218"/>
          </a:xfrm>
          <a:prstGeom prst="rect">
            <a:avLst/>
          </a:prstGeom>
          <a:noFill/>
        </p:spPr>
        <p:txBody>
          <a:bodyPr wrap="square" rtlCol="0">
            <a:spAutoFit/>
          </a:bodyPr>
          <a:lstStyle/>
          <a:p>
            <a:pPr algn="ctr"/>
            <a:r>
              <a:rPr kumimoji="1" lang="ja-JP" altLang="en-US" sz="3200" dirty="0">
                <a:latin typeface="UD デジタル 教科書体 N-B" panose="02020700000000000000" pitchFamily="17" charset="-128"/>
                <a:ea typeface="UD デジタル 教科書体 N-B" panose="02020700000000000000" pitchFamily="17" charset="-128"/>
              </a:rPr>
              <a:t>ロシアの戦略家</a:t>
            </a:r>
            <a:endParaRPr kumimoji="1" lang="en-US" altLang="ja-JP" sz="3200" dirty="0">
              <a:latin typeface="UD デジタル 教科書体 N-B" panose="02020700000000000000" pitchFamily="17" charset="-128"/>
              <a:ea typeface="UD デジタル 教科書体 N-B" panose="02020700000000000000" pitchFamily="17" charset="-128"/>
            </a:endParaRPr>
          </a:p>
          <a:p>
            <a:pPr algn="ctr"/>
            <a:r>
              <a:rPr kumimoji="1" lang="ja-JP" altLang="en-US" sz="3200" dirty="0">
                <a:latin typeface="UD デジタル 教科書体 N-B" panose="02020700000000000000" pitchFamily="17" charset="-128"/>
                <a:ea typeface="UD デジタル 教科書体 N-B" panose="02020700000000000000" pitchFamily="17" charset="-128"/>
              </a:rPr>
              <a:t>地政学者</a:t>
            </a:r>
          </a:p>
        </p:txBody>
      </p:sp>
      <p:sp>
        <p:nvSpPr>
          <p:cNvPr id="6" name="テキスト ボックス 5">
            <a:extLst>
              <a:ext uri="{FF2B5EF4-FFF2-40B4-BE49-F238E27FC236}">
                <a16:creationId xmlns:a16="http://schemas.microsoft.com/office/drawing/2014/main" id="{46B5184A-C88D-2893-6B1E-33741E39619C}"/>
              </a:ext>
            </a:extLst>
          </p:cNvPr>
          <p:cNvSpPr txBox="1"/>
          <p:nvPr/>
        </p:nvSpPr>
        <p:spPr>
          <a:xfrm>
            <a:off x="-366841" y="1303217"/>
            <a:ext cx="6094638" cy="461665"/>
          </a:xfrm>
          <a:prstGeom prst="rect">
            <a:avLst/>
          </a:prstGeom>
          <a:noFill/>
        </p:spPr>
        <p:txBody>
          <a:bodyPr wrap="square">
            <a:spAutoFit/>
          </a:bodyPr>
          <a:lstStyle/>
          <a:p>
            <a:pPr algn="ctr"/>
            <a:r>
              <a:rPr lang="en-US" altLang="ja-JP" sz="2400" b="1" i="0" dirty="0">
                <a:solidFill>
                  <a:srgbClr val="232A31"/>
                </a:solidFill>
                <a:effectLst/>
                <a:latin typeface="Cooper Black" panose="0208090404030B020404" pitchFamily="18" charset="0"/>
              </a:rPr>
              <a:t>‘Putin’s Brain’ Aleksandr </a:t>
            </a:r>
            <a:r>
              <a:rPr lang="en-US" altLang="ja-JP" sz="2400" b="1" i="0" dirty="0" err="1">
                <a:solidFill>
                  <a:srgbClr val="232A31"/>
                </a:solidFill>
                <a:effectLst/>
                <a:latin typeface="Cooper Black" panose="0208090404030B020404" pitchFamily="18" charset="0"/>
              </a:rPr>
              <a:t>Dugin</a:t>
            </a:r>
            <a:endParaRPr lang="en-US" altLang="ja-JP" sz="2400" b="1" i="0" dirty="0">
              <a:solidFill>
                <a:srgbClr val="232A31"/>
              </a:solidFill>
              <a:effectLst/>
              <a:latin typeface="Cooper Black" panose="0208090404030B020404" pitchFamily="18" charset="0"/>
            </a:endParaRPr>
          </a:p>
        </p:txBody>
      </p:sp>
    </p:spTree>
    <p:extLst>
      <p:ext uri="{BB962C8B-B14F-4D97-AF65-F5344CB8AC3E}">
        <p14:creationId xmlns:p14="http://schemas.microsoft.com/office/powerpoint/2010/main" val="721004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E2048FDC-3394-4209-9017-BCFB211F6158}"/>
              </a:ext>
            </a:extLst>
          </p:cNvPr>
          <p:cNvSpPr/>
          <p:nvPr/>
        </p:nvSpPr>
        <p:spPr>
          <a:xfrm>
            <a:off x="4533135" y="1049224"/>
            <a:ext cx="2747913" cy="5550159"/>
          </a:xfrm>
          <a:prstGeom prst="roundRect">
            <a:avLst>
              <a:gd name="adj" fmla="val 1060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C3C75327-45D8-1429-C435-3DD2A0AC5ED9}"/>
              </a:ext>
            </a:extLst>
          </p:cNvPr>
          <p:cNvSpPr/>
          <p:nvPr/>
        </p:nvSpPr>
        <p:spPr>
          <a:xfrm>
            <a:off x="8074284" y="5231328"/>
            <a:ext cx="2731168" cy="938463"/>
          </a:xfrm>
          <a:prstGeom prst="roundRect">
            <a:avLst/>
          </a:prstGeom>
          <a:solidFill>
            <a:srgbClr val="FFC000"/>
          </a:solidFill>
          <a:ln>
            <a:solidFill>
              <a:srgbClr val="FFC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BIZ UDP明朝 Medium" panose="02020500000000000000" pitchFamily="18" charset="-128"/>
                <a:ea typeface="BIZ UDP明朝 Medium" panose="02020500000000000000" pitchFamily="18" charset="-128"/>
              </a:rPr>
              <a:t>兌換通貨</a:t>
            </a:r>
            <a:endParaRPr kumimoji="1" lang="ja-JP" altLang="en-US" sz="2800" dirty="0">
              <a:solidFill>
                <a:schemeClr val="tx1"/>
              </a:solidFill>
              <a:latin typeface="BIZ UDP明朝 Medium" panose="02020500000000000000" pitchFamily="18" charset="-128"/>
              <a:ea typeface="BIZ UDP明朝 Medium" panose="02020500000000000000" pitchFamily="18" charset="-128"/>
            </a:endParaRPr>
          </a:p>
        </p:txBody>
      </p:sp>
      <p:sp>
        <p:nvSpPr>
          <p:cNvPr id="7" name="四角形: 角を丸くする 6">
            <a:extLst>
              <a:ext uri="{FF2B5EF4-FFF2-40B4-BE49-F238E27FC236}">
                <a16:creationId xmlns:a16="http://schemas.microsoft.com/office/drawing/2014/main" id="{D03DB30C-0C08-9549-3488-0FE069EBB2E5}"/>
              </a:ext>
            </a:extLst>
          </p:cNvPr>
          <p:cNvSpPr/>
          <p:nvPr/>
        </p:nvSpPr>
        <p:spPr>
          <a:xfrm>
            <a:off x="1230838" y="5216204"/>
            <a:ext cx="2731168" cy="938463"/>
          </a:xfrm>
          <a:prstGeom prst="roundRect">
            <a:avLst/>
          </a:prstGeom>
          <a:solidFill>
            <a:schemeClr val="tx1"/>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bg1"/>
                </a:solidFill>
                <a:latin typeface="BIZ UDP明朝 Medium" panose="02020500000000000000" pitchFamily="18" charset="-128"/>
                <a:ea typeface="BIZ UDP明朝 Medium" panose="02020500000000000000" pitchFamily="18" charset="-128"/>
              </a:rPr>
              <a:t>不換通貨</a:t>
            </a:r>
            <a:endParaRPr kumimoji="1" lang="ja-JP" altLang="en-US" sz="2800" dirty="0">
              <a:solidFill>
                <a:schemeClr val="bg1"/>
              </a:solidFill>
              <a:latin typeface="BIZ UDP明朝 Medium" panose="02020500000000000000" pitchFamily="18" charset="-128"/>
              <a:ea typeface="BIZ UDP明朝 Medium" panose="02020500000000000000" pitchFamily="18" charset="-128"/>
            </a:endParaRPr>
          </a:p>
        </p:txBody>
      </p:sp>
      <p:sp>
        <p:nvSpPr>
          <p:cNvPr id="8" name="四角形: 角を丸くする 7">
            <a:extLst>
              <a:ext uri="{FF2B5EF4-FFF2-40B4-BE49-F238E27FC236}">
                <a16:creationId xmlns:a16="http://schemas.microsoft.com/office/drawing/2014/main" id="{798467F8-399C-7EE0-86DA-38344E27AE3A}"/>
              </a:ext>
            </a:extLst>
          </p:cNvPr>
          <p:cNvSpPr/>
          <p:nvPr/>
        </p:nvSpPr>
        <p:spPr>
          <a:xfrm>
            <a:off x="1230838" y="3788848"/>
            <a:ext cx="2731168" cy="938463"/>
          </a:xfrm>
          <a:prstGeom prst="roundRect">
            <a:avLst/>
          </a:prstGeom>
          <a:solidFill>
            <a:srgbClr val="C00000"/>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bg1"/>
                </a:solidFill>
                <a:latin typeface="BIZ UDP明朝 Medium" panose="02020500000000000000" pitchFamily="18" charset="-128"/>
                <a:ea typeface="BIZ UDP明朝 Medium" panose="02020500000000000000" pitchFamily="18" charset="-128"/>
              </a:rPr>
              <a:t>世界経済フォーラム</a:t>
            </a:r>
            <a:endParaRPr lang="en-US" altLang="ja-JP" sz="2800" dirty="0">
              <a:solidFill>
                <a:schemeClr val="bg1"/>
              </a:solidFill>
              <a:latin typeface="BIZ UDP明朝 Medium" panose="02020500000000000000" pitchFamily="18" charset="-128"/>
              <a:ea typeface="BIZ UDP明朝 Medium" panose="02020500000000000000" pitchFamily="18" charset="-128"/>
            </a:endParaRPr>
          </a:p>
          <a:p>
            <a:pPr algn="ctr"/>
            <a:r>
              <a:rPr kumimoji="1" lang="ja-JP" altLang="en-US" sz="2800" dirty="0">
                <a:solidFill>
                  <a:schemeClr val="bg1"/>
                </a:solidFill>
                <a:latin typeface="BIZ UDP明朝 Medium" panose="02020500000000000000" pitchFamily="18" charset="-128"/>
                <a:ea typeface="BIZ UDP明朝 Medium" panose="02020500000000000000" pitchFamily="18" charset="-128"/>
              </a:rPr>
              <a:t>ビルダーバーグ</a:t>
            </a:r>
          </a:p>
        </p:txBody>
      </p:sp>
      <p:sp>
        <p:nvSpPr>
          <p:cNvPr id="9" name="四角形: 角を丸くする 8">
            <a:extLst>
              <a:ext uri="{FF2B5EF4-FFF2-40B4-BE49-F238E27FC236}">
                <a16:creationId xmlns:a16="http://schemas.microsoft.com/office/drawing/2014/main" id="{24E95448-70BB-76EF-F180-07252E35F1E4}"/>
              </a:ext>
            </a:extLst>
          </p:cNvPr>
          <p:cNvSpPr/>
          <p:nvPr/>
        </p:nvSpPr>
        <p:spPr>
          <a:xfrm>
            <a:off x="8062309" y="3788848"/>
            <a:ext cx="2731168" cy="938463"/>
          </a:xfrm>
          <a:prstGeom prst="roundRect">
            <a:avLst/>
          </a:prstGeom>
          <a:solidFill>
            <a:schemeClr val="accent2">
              <a:lumMod val="50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latin typeface="BIZ UDP明朝 Medium" panose="02020500000000000000" pitchFamily="18" charset="-128"/>
                <a:ea typeface="BIZ UDP明朝 Medium" panose="02020500000000000000" pitchFamily="18" charset="-128"/>
              </a:rPr>
              <a:t>サンクトペテルブルク</a:t>
            </a:r>
            <a:r>
              <a:rPr kumimoji="1" lang="ja-JP" altLang="en-US" sz="2400" dirty="0">
                <a:solidFill>
                  <a:schemeClr val="bg1"/>
                </a:solidFill>
                <a:latin typeface="BIZ UDP明朝 Medium" panose="02020500000000000000" pitchFamily="18" charset="-128"/>
                <a:ea typeface="BIZ UDP明朝 Medium" panose="02020500000000000000" pitchFamily="18" charset="-128"/>
              </a:rPr>
              <a:t>国際フォーラム</a:t>
            </a:r>
          </a:p>
        </p:txBody>
      </p:sp>
      <p:sp>
        <p:nvSpPr>
          <p:cNvPr id="11" name="テキスト ボックス 10">
            <a:extLst>
              <a:ext uri="{FF2B5EF4-FFF2-40B4-BE49-F238E27FC236}">
                <a16:creationId xmlns:a16="http://schemas.microsoft.com/office/drawing/2014/main" id="{A7C00CAB-7210-C646-F69A-D6C37D3358AD}"/>
              </a:ext>
            </a:extLst>
          </p:cNvPr>
          <p:cNvSpPr txBox="1"/>
          <p:nvPr/>
        </p:nvSpPr>
        <p:spPr>
          <a:xfrm>
            <a:off x="8062309" y="4833258"/>
            <a:ext cx="3976987" cy="276999"/>
          </a:xfrm>
          <a:prstGeom prst="rect">
            <a:avLst/>
          </a:prstGeom>
          <a:noFill/>
        </p:spPr>
        <p:txBody>
          <a:bodyPr wrap="square">
            <a:spAutoFit/>
          </a:bodyPr>
          <a:lstStyle/>
          <a:p>
            <a:r>
              <a:rPr lang="en-US" altLang="ja-JP" sz="1200" dirty="0">
                <a:latin typeface="Cascadia Mono SemiBold" panose="020B0609020000020004" pitchFamily="49" charset="0"/>
                <a:ea typeface="Cascadia Mono SemiBold" panose="020B0609020000020004" pitchFamily="49" charset="0"/>
                <a:cs typeface="Cascadia Mono SemiBold" panose="020B0609020000020004" pitchFamily="49" charset="0"/>
              </a:rPr>
              <a:t>ST.PETERSBURG INTERNATIONAL ECONOMIC FORUM(SPIEF</a:t>
            </a:r>
            <a:r>
              <a:rPr lang="ja-JP" altLang="en-US" sz="1200" dirty="0">
                <a:latin typeface="Cascadia Mono SemiBold" panose="020B0609020000020004" pitchFamily="49" charset="0"/>
                <a:ea typeface="BIZ UDP明朝 Medium" panose="02020500000000000000" pitchFamily="18" charset="-128"/>
                <a:cs typeface="Cascadia Mono SemiBold" panose="020B0609020000020004" pitchFamily="49" charset="0"/>
              </a:rPr>
              <a:t>）</a:t>
            </a:r>
          </a:p>
        </p:txBody>
      </p:sp>
      <p:sp>
        <p:nvSpPr>
          <p:cNvPr id="12" name="四角形: 角を丸くする 11">
            <a:extLst>
              <a:ext uri="{FF2B5EF4-FFF2-40B4-BE49-F238E27FC236}">
                <a16:creationId xmlns:a16="http://schemas.microsoft.com/office/drawing/2014/main" id="{703CF39F-DC83-57A6-A253-644667DAF615}"/>
              </a:ext>
            </a:extLst>
          </p:cNvPr>
          <p:cNvSpPr/>
          <p:nvPr/>
        </p:nvSpPr>
        <p:spPr>
          <a:xfrm>
            <a:off x="1230838" y="2372439"/>
            <a:ext cx="2731168" cy="938463"/>
          </a:xfrm>
          <a:prstGeom prst="roundRect">
            <a:avLst/>
          </a:prstGeom>
          <a:solidFill>
            <a:schemeClr val="accent5">
              <a:lumMod val="40000"/>
              <a:lumOff val="60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BIZ UDP明朝 Medium" panose="02020500000000000000" pitchFamily="18" charset="-128"/>
                <a:ea typeface="BIZ UDP明朝 Medium" panose="02020500000000000000" pitchFamily="18" charset="-128"/>
              </a:rPr>
              <a:t>海洋国家</a:t>
            </a:r>
            <a:endParaRPr kumimoji="1" lang="en-US" altLang="ja-JP" sz="2800" dirty="0">
              <a:solidFill>
                <a:schemeClr val="tx1"/>
              </a:solidFill>
              <a:latin typeface="BIZ UDP明朝 Medium" panose="02020500000000000000" pitchFamily="18" charset="-128"/>
              <a:ea typeface="BIZ UDP明朝 Medium" panose="02020500000000000000" pitchFamily="18" charset="-128"/>
            </a:endParaRPr>
          </a:p>
          <a:p>
            <a:pPr algn="ctr"/>
            <a:r>
              <a:rPr lang="ja-JP" altLang="en-US" sz="2800" dirty="0">
                <a:solidFill>
                  <a:schemeClr val="tx1"/>
                </a:solidFill>
                <a:latin typeface="BIZ UDP明朝 Medium" panose="02020500000000000000" pitchFamily="18" charset="-128"/>
                <a:ea typeface="BIZ UDP明朝 Medium" panose="02020500000000000000" pitchFamily="18" charset="-128"/>
              </a:rPr>
              <a:t>半島国家</a:t>
            </a:r>
            <a:endParaRPr kumimoji="1" lang="ja-JP" altLang="en-US" sz="2800" dirty="0">
              <a:solidFill>
                <a:schemeClr val="tx1"/>
              </a:solidFill>
              <a:latin typeface="BIZ UDP明朝 Medium" panose="02020500000000000000" pitchFamily="18" charset="-128"/>
              <a:ea typeface="BIZ UDP明朝 Medium" panose="02020500000000000000" pitchFamily="18" charset="-128"/>
            </a:endParaRPr>
          </a:p>
        </p:txBody>
      </p:sp>
      <p:sp>
        <p:nvSpPr>
          <p:cNvPr id="13" name="四角形: 角を丸くする 12">
            <a:extLst>
              <a:ext uri="{FF2B5EF4-FFF2-40B4-BE49-F238E27FC236}">
                <a16:creationId xmlns:a16="http://schemas.microsoft.com/office/drawing/2014/main" id="{C36117F6-D4AC-3116-BC9A-CC4E857A5103}"/>
              </a:ext>
            </a:extLst>
          </p:cNvPr>
          <p:cNvSpPr/>
          <p:nvPr/>
        </p:nvSpPr>
        <p:spPr>
          <a:xfrm>
            <a:off x="8062309" y="2372440"/>
            <a:ext cx="2731168" cy="938463"/>
          </a:xfrm>
          <a:prstGeom prst="roundRect">
            <a:avLst/>
          </a:prstGeom>
          <a:solidFill>
            <a:schemeClr val="accent4">
              <a:lumMod val="75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bg1">
                    <a:lumMod val="95000"/>
                  </a:schemeClr>
                </a:solidFill>
                <a:latin typeface="BIZ UDP明朝 Medium" panose="02020500000000000000" pitchFamily="18" charset="-128"/>
                <a:ea typeface="BIZ UDP明朝 Medium" panose="02020500000000000000" pitchFamily="18" charset="-128"/>
              </a:rPr>
              <a:t>大陸国家</a:t>
            </a:r>
          </a:p>
        </p:txBody>
      </p:sp>
      <p:sp>
        <p:nvSpPr>
          <p:cNvPr id="14" name="四角形: 角を丸くする 13">
            <a:extLst>
              <a:ext uri="{FF2B5EF4-FFF2-40B4-BE49-F238E27FC236}">
                <a16:creationId xmlns:a16="http://schemas.microsoft.com/office/drawing/2014/main" id="{EB763F24-035C-3400-1AD7-E7ADC03A656D}"/>
              </a:ext>
            </a:extLst>
          </p:cNvPr>
          <p:cNvSpPr/>
          <p:nvPr/>
        </p:nvSpPr>
        <p:spPr>
          <a:xfrm>
            <a:off x="8062309" y="1086733"/>
            <a:ext cx="2731168" cy="938463"/>
          </a:xfrm>
          <a:prstGeom prst="roundRect">
            <a:avLst/>
          </a:prstGeom>
          <a:solidFill>
            <a:schemeClr val="bg2">
              <a:lumMod val="75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rgbClr val="C00000"/>
                </a:solidFill>
                <a:latin typeface="BIZ UDP明朝 Medium" panose="02020500000000000000" pitchFamily="18" charset="-128"/>
                <a:ea typeface="BIZ UDP明朝 Medium" panose="02020500000000000000" pitchFamily="18" charset="-128"/>
              </a:rPr>
              <a:t>ハートランド</a:t>
            </a:r>
            <a:endParaRPr kumimoji="1" lang="ja-JP" altLang="en-US" sz="2800" dirty="0">
              <a:solidFill>
                <a:srgbClr val="C00000"/>
              </a:solidFill>
              <a:latin typeface="BIZ UDP明朝 Medium" panose="02020500000000000000" pitchFamily="18" charset="-128"/>
              <a:ea typeface="BIZ UDP明朝 Medium" panose="02020500000000000000" pitchFamily="18" charset="-128"/>
            </a:endParaRPr>
          </a:p>
        </p:txBody>
      </p:sp>
      <p:sp>
        <p:nvSpPr>
          <p:cNvPr id="15" name="四角形: 角を丸くする 14">
            <a:extLst>
              <a:ext uri="{FF2B5EF4-FFF2-40B4-BE49-F238E27FC236}">
                <a16:creationId xmlns:a16="http://schemas.microsoft.com/office/drawing/2014/main" id="{985593FF-19CD-D6E1-79AA-3C76D987E329}"/>
              </a:ext>
            </a:extLst>
          </p:cNvPr>
          <p:cNvSpPr/>
          <p:nvPr/>
        </p:nvSpPr>
        <p:spPr>
          <a:xfrm>
            <a:off x="1230838" y="1086731"/>
            <a:ext cx="2731168" cy="938463"/>
          </a:xfrm>
          <a:prstGeom prst="roundRect">
            <a:avLst/>
          </a:prstGeom>
          <a:solidFill>
            <a:schemeClr val="accent5">
              <a:lumMod val="50000"/>
            </a:schemeClr>
          </a:solidFill>
          <a:ln>
            <a:solidFill>
              <a:schemeClr val="bg2"/>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bg1"/>
                </a:solidFill>
                <a:latin typeface="BIZ UDP明朝 Medium" panose="02020500000000000000" pitchFamily="18" charset="-128"/>
                <a:ea typeface="BIZ UDP明朝 Medium" panose="02020500000000000000" pitchFamily="18" charset="-128"/>
              </a:rPr>
              <a:t>リムランド</a:t>
            </a:r>
          </a:p>
        </p:txBody>
      </p:sp>
      <p:pic>
        <p:nvPicPr>
          <p:cNvPr id="17" name="Picture 6" descr="無料イラスト インドの国旗">
            <a:extLst>
              <a:ext uri="{FF2B5EF4-FFF2-40B4-BE49-F238E27FC236}">
                <a16:creationId xmlns:a16="http://schemas.microsoft.com/office/drawing/2014/main" id="{34A4791F-9170-4BAA-88CA-C176B616B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139" y="1741186"/>
            <a:ext cx="1374040" cy="9160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トルコ | 地図に使えるフリー素材.jp">
            <a:extLst>
              <a:ext uri="{FF2B5EF4-FFF2-40B4-BE49-F238E27FC236}">
                <a16:creationId xmlns:a16="http://schemas.microsoft.com/office/drawing/2014/main" id="{EACF02C0-D2E7-4578-95DC-09D3C1A7C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136" y="3079873"/>
            <a:ext cx="1374040" cy="91602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6F1D5D5-3410-4038-914A-339476F328EF}"/>
              </a:ext>
            </a:extLst>
          </p:cNvPr>
          <p:cNvSpPr txBox="1"/>
          <p:nvPr/>
        </p:nvSpPr>
        <p:spPr>
          <a:xfrm>
            <a:off x="5000332" y="1119606"/>
            <a:ext cx="2023651" cy="646331"/>
          </a:xfrm>
          <a:prstGeom prst="rect">
            <a:avLst/>
          </a:prstGeom>
          <a:noFill/>
        </p:spPr>
        <p:txBody>
          <a:bodyPr wrap="square" rtlCol="0">
            <a:spAutoFit/>
          </a:bodyPr>
          <a:lstStyle/>
          <a:p>
            <a:pPr algn="ctr"/>
            <a:r>
              <a:rPr kumimoji="1" lang="ja-JP" altLang="en-US" sz="1200" dirty="0">
                <a:latin typeface="UD Digi Kyokasho NK-B" panose="02020700000000000000" pitchFamily="18" charset="-128"/>
                <a:ea typeface="UD Digi Kyokasho NK-B" panose="02020700000000000000" pitchFamily="18" charset="-128"/>
              </a:rPr>
              <a:t>インド陸軍第</a:t>
            </a:r>
            <a:r>
              <a:rPr kumimoji="1" lang="en-US" altLang="ja-JP" sz="1200" dirty="0">
                <a:latin typeface="UD Digi Kyokasho NK-B" panose="02020700000000000000" pitchFamily="18" charset="-128"/>
                <a:ea typeface="UD Digi Kyokasho NK-B" panose="02020700000000000000" pitchFamily="18" charset="-128"/>
              </a:rPr>
              <a:t>17</a:t>
            </a:r>
            <a:r>
              <a:rPr kumimoji="1" lang="ja-JP" altLang="en-US" sz="1200" dirty="0">
                <a:latin typeface="UD Digi Kyokasho NK-B" panose="02020700000000000000" pitchFamily="18" charset="-128"/>
                <a:ea typeface="UD Digi Kyokasho NK-B" panose="02020700000000000000" pitchFamily="18" charset="-128"/>
              </a:rPr>
              <a:t>軍団</a:t>
            </a:r>
            <a:endParaRPr kumimoji="1" lang="en-US" altLang="ja-JP" sz="1200" dirty="0">
              <a:latin typeface="UD Digi Kyokasho NK-B" panose="02020700000000000000" pitchFamily="18" charset="-128"/>
              <a:ea typeface="UD Digi Kyokasho NK-B" panose="02020700000000000000" pitchFamily="18" charset="-128"/>
            </a:endParaRPr>
          </a:p>
          <a:p>
            <a:pPr algn="ctr"/>
            <a:r>
              <a:rPr lang="ja-JP" altLang="en-US" sz="1200" dirty="0">
                <a:latin typeface="UD Digi Kyokasho NK-B" panose="02020700000000000000" pitchFamily="18" charset="-128"/>
                <a:ea typeface="UD Digi Kyokasho NK-B" panose="02020700000000000000" pitchFamily="18" charset="-128"/>
              </a:rPr>
              <a:t>米輸送ヘリ、武装ヘリ</a:t>
            </a:r>
            <a:endParaRPr lang="en-US" altLang="ja-JP" sz="1200" dirty="0">
              <a:latin typeface="UD Digi Kyokasho NK-B" panose="02020700000000000000" pitchFamily="18" charset="-128"/>
              <a:ea typeface="UD Digi Kyokasho NK-B" panose="02020700000000000000" pitchFamily="18" charset="-128"/>
            </a:endParaRPr>
          </a:p>
          <a:p>
            <a:pPr algn="ctr"/>
            <a:r>
              <a:rPr lang="ja-JP" altLang="en-US" sz="1200" dirty="0">
                <a:latin typeface="UD Digi Kyokasho NK-B" panose="02020700000000000000" pitchFamily="18" charset="-128"/>
                <a:ea typeface="UD Digi Kyokasho NK-B" panose="02020700000000000000" pitchFamily="18" charset="-128"/>
              </a:rPr>
              <a:t>対潜哨戒機</a:t>
            </a:r>
            <a:r>
              <a:rPr lang="en-US" altLang="ja-JP" sz="1200" dirty="0">
                <a:latin typeface="UD Digi Kyokasho NK-B" panose="02020700000000000000" pitchFamily="18" charset="-128"/>
                <a:ea typeface="UD Digi Kyokasho NK-B" panose="02020700000000000000" pitchFamily="18" charset="-128"/>
              </a:rPr>
              <a:t>P8</a:t>
            </a:r>
          </a:p>
        </p:txBody>
      </p:sp>
      <p:sp>
        <p:nvSpPr>
          <p:cNvPr id="20" name="テキスト ボックス 19">
            <a:extLst>
              <a:ext uri="{FF2B5EF4-FFF2-40B4-BE49-F238E27FC236}">
                <a16:creationId xmlns:a16="http://schemas.microsoft.com/office/drawing/2014/main" id="{4C571B21-59D1-4AC7-9916-5023C4EC8CB9}"/>
              </a:ext>
            </a:extLst>
          </p:cNvPr>
          <p:cNvSpPr txBox="1"/>
          <p:nvPr/>
        </p:nvSpPr>
        <p:spPr>
          <a:xfrm>
            <a:off x="4983586" y="3972282"/>
            <a:ext cx="2023651" cy="461665"/>
          </a:xfrm>
          <a:prstGeom prst="rect">
            <a:avLst/>
          </a:prstGeom>
          <a:noFill/>
        </p:spPr>
        <p:txBody>
          <a:bodyPr wrap="square" rtlCol="0">
            <a:spAutoFit/>
          </a:bodyPr>
          <a:lstStyle/>
          <a:p>
            <a:pPr algn="ctr"/>
            <a:r>
              <a:rPr lang="ja-JP" altLang="en-US" sz="1200" dirty="0">
                <a:latin typeface="UD Digi Kyokasho NK-B" panose="02020700000000000000" pitchFamily="18" charset="-128"/>
                <a:ea typeface="UD Digi Kyokasho NK-B" panose="02020700000000000000" pitchFamily="18" charset="-128"/>
              </a:rPr>
              <a:t>パトリオット防空ミサイル</a:t>
            </a:r>
            <a:endParaRPr lang="en-US" altLang="ja-JP" sz="1200" dirty="0">
              <a:latin typeface="UD Digi Kyokasho NK-B" panose="02020700000000000000" pitchFamily="18" charset="-128"/>
              <a:ea typeface="UD Digi Kyokasho NK-B" panose="02020700000000000000" pitchFamily="18" charset="-128"/>
            </a:endParaRPr>
          </a:p>
          <a:p>
            <a:pPr algn="ctr"/>
            <a:r>
              <a:rPr lang="en-US" altLang="ja-JP" sz="1200" dirty="0">
                <a:latin typeface="UD Digi Kyokasho NK-B" panose="02020700000000000000" pitchFamily="18" charset="-128"/>
                <a:ea typeface="UD Digi Kyokasho NK-B" panose="02020700000000000000" pitchFamily="18" charset="-128"/>
              </a:rPr>
              <a:t>F35</a:t>
            </a:r>
            <a:r>
              <a:rPr lang="ja-JP" altLang="en-US" sz="1200" dirty="0">
                <a:latin typeface="UD Digi Kyokasho NK-B" panose="02020700000000000000" pitchFamily="18" charset="-128"/>
                <a:ea typeface="UD Digi Kyokasho NK-B" panose="02020700000000000000" pitchFamily="18" charset="-128"/>
              </a:rPr>
              <a:t>ライトニング</a:t>
            </a:r>
            <a:r>
              <a:rPr lang="en-US" altLang="ja-JP" sz="1200" dirty="0">
                <a:latin typeface="UD Digi Kyokasho NK-B" panose="02020700000000000000" pitchFamily="18" charset="-128"/>
                <a:ea typeface="UD Digi Kyokasho NK-B" panose="02020700000000000000" pitchFamily="18" charset="-128"/>
              </a:rPr>
              <a:t>Ⅱ</a:t>
            </a:r>
          </a:p>
        </p:txBody>
      </p:sp>
      <p:sp>
        <p:nvSpPr>
          <p:cNvPr id="21" name="テキスト ボックス 20">
            <a:extLst>
              <a:ext uri="{FF2B5EF4-FFF2-40B4-BE49-F238E27FC236}">
                <a16:creationId xmlns:a16="http://schemas.microsoft.com/office/drawing/2014/main" id="{79DBDE31-0AFB-482C-9F35-413506988455}"/>
              </a:ext>
            </a:extLst>
          </p:cNvPr>
          <p:cNvSpPr txBox="1"/>
          <p:nvPr/>
        </p:nvSpPr>
        <p:spPr>
          <a:xfrm>
            <a:off x="4939366" y="2681010"/>
            <a:ext cx="2023651" cy="307777"/>
          </a:xfrm>
          <a:prstGeom prst="rect">
            <a:avLst/>
          </a:prstGeom>
          <a:noFill/>
        </p:spPr>
        <p:txBody>
          <a:bodyPr wrap="square" rtlCol="0">
            <a:spAutoFit/>
          </a:bodyPr>
          <a:lstStyle/>
          <a:p>
            <a:pPr algn="ctr"/>
            <a:r>
              <a:rPr lang="ja-JP" altLang="en-US" sz="1400" dirty="0">
                <a:latin typeface="UD Digi Kyokasho NK-B" panose="02020700000000000000" pitchFamily="18" charset="-128"/>
                <a:ea typeface="UD Digi Kyokasho NK-B" panose="02020700000000000000" pitchFamily="18" charset="-128"/>
              </a:rPr>
              <a:t>ロシア</a:t>
            </a:r>
            <a:r>
              <a:rPr lang="en-US" altLang="ja-JP" sz="1400" dirty="0">
                <a:latin typeface="UD Digi Kyokasho NK-B" panose="02020700000000000000" pitchFamily="18" charset="-128"/>
                <a:ea typeface="UD Digi Kyokasho NK-B" panose="02020700000000000000" pitchFamily="18" charset="-128"/>
              </a:rPr>
              <a:t>S-400</a:t>
            </a:r>
          </a:p>
        </p:txBody>
      </p:sp>
      <p:sp>
        <p:nvSpPr>
          <p:cNvPr id="22" name="テキスト ボックス 21">
            <a:extLst>
              <a:ext uri="{FF2B5EF4-FFF2-40B4-BE49-F238E27FC236}">
                <a16:creationId xmlns:a16="http://schemas.microsoft.com/office/drawing/2014/main" id="{888746A9-39A0-48C9-ACD2-30DDA4A16DA8}"/>
              </a:ext>
            </a:extLst>
          </p:cNvPr>
          <p:cNvSpPr txBox="1"/>
          <p:nvPr/>
        </p:nvSpPr>
        <p:spPr>
          <a:xfrm>
            <a:off x="4523753" y="3461345"/>
            <a:ext cx="953155" cy="307777"/>
          </a:xfrm>
          <a:prstGeom prst="rect">
            <a:avLst/>
          </a:prstGeom>
          <a:noFill/>
        </p:spPr>
        <p:txBody>
          <a:bodyPr wrap="square" rtlCol="0">
            <a:spAutoFit/>
          </a:bodyPr>
          <a:lstStyle/>
          <a:p>
            <a:pPr algn="ctr"/>
            <a:r>
              <a:rPr lang="en-US" altLang="ja-JP" sz="1400" dirty="0">
                <a:latin typeface="UD Digi Kyokasho NK-B" panose="02020700000000000000" pitchFamily="18" charset="-128"/>
                <a:ea typeface="UD Digi Kyokasho NK-B" panose="02020700000000000000" pitchFamily="18" charset="-128"/>
              </a:rPr>
              <a:t>NATO</a:t>
            </a:r>
          </a:p>
        </p:txBody>
      </p:sp>
      <p:sp>
        <p:nvSpPr>
          <p:cNvPr id="23" name="テキスト ボックス 22">
            <a:extLst>
              <a:ext uri="{FF2B5EF4-FFF2-40B4-BE49-F238E27FC236}">
                <a16:creationId xmlns:a16="http://schemas.microsoft.com/office/drawing/2014/main" id="{028A7085-3790-49CC-AE14-71A118222C3A}"/>
              </a:ext>
            </a:extLst>
          </p:cNvPr>
          <p:cNvSpPr txBox="1"/>
          <p:nvPr/>
        </p:nvSpPr>
        <p:spPr>
          <a:xfrm>
            <a:off x="4507008" y="2057686"/>
            <a:ext cx="953155" cy="307777"/>
          </a:xfrm>
          <a:prstGeom prst="rect">
            <a:avLst/>
          </a:prstGeom>
          <a:noFill/>
        </p:spPr>
        <p:txBody>
          <a:bodyPr wrap="square" rtlCol="0">
            <a:spAutoFit/>
          </a:bodyPr>
          <a:lstStyle/>
          <a:p>
            <a:pPr algn="ctr"/>
            <a:r>
              <a:rPr lang="en-US" altLang="ja-JP" sz="1400" dirty="0">
                <a:latin typeface="UD Digi Kyokasho NK-B" panose="02020700000000000000" pitchFamily="18" charset="-128"/>
                <a:ea typeface="UD Digi Kyokasho NK-B" panose="02020700000000000000" pitchFamily="18" charset="-128"/>
              </a:rPr>
              <a:t>Quad</a:t>
            </a:r>
          </a:p>
        </p:txBody>
      </p:sp>
      <p:pic>
        <p:nvPicPr>
          <p:cNvPr id="24" name="Picture 28" descr="無料イラスト サウジアラビアの国旗">
            <a:extLst>
              <a:ext uri="{FF2B5EF4-FFF2-40B4-BE49-F238E27FC236}">
                <a16:creationId xmlns:a16="http://schemas.microsoft.com/office/drawing/2014/main" id="{9B00B772-8A94-454A-B26E-FFFEB94D4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371" y="4971757"/>
            <a:ext cx="1372805" cy="915203"/>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570285B9-1CB7-45AA-879D-B58277BA2369}"/>
              </a:ext>
            </a:extLst>
          </p:cNvPr>
          <p:cNvSpPr txBox="1"/>
          <p:nvPr/>
        </p:nvSpPr>
        <p:spPr>
          <a:xfrm>
            <a:off x="4975345" y="4580065"/>
            <a:ext cx="2023651" cy="461665"/>
          </a:xfrm>
          <a:prstGeom prst="rect">
            <a:avLst/>
          </a:prstGeom>
          <a:noFill/>
        </p:spPr>
        <p:txBody>
          <a:bodyPr wrap="square" rtlCol="0">
            <a:spAutoFit/>
          </a:bodyPr>
          <a:lstStyle/>
          <a:p>
            <a:pPr algn="ctr"/>
            <a:r>
              <a:rPr lang="ja-JP" altLang="en-US" sz="1200" dirty="0">
                <a:latin typeface="UD Digi Kyokasho NK-B" panose="02020700000000000000" pitchFamily="18" charset="-128"/>
                <a:ea typeface="UD Digi Kyokasho NK-B" panose="02020700000000000000" pitchFamily="18" charset="-128"/>
              </a:rPr>
              <a:t>ロシアとの軍事協定締結（</a:t>
            </a:r>
            <a:r>
              <a:rPr lang="en-US" altLang="ja-JP" sz="1200" dirty="0">
                <a:latin typeface="UD Digi Kyokasho NK-B" panose="02020700000000000000" pitchFamily="18" charset="-128"/>
                <a:ea typeface="UD Digi Kyokasho NK-B" panose="02020700000000000000" pitchFamily="18" charset="-128"/>
              </a:rPr>
              <a:t>2021.8</a:t>
            </a:r>
            <a:r>
              <a:rPr lang="ja-JP" altLang="en-US" sz="1200" dirty="0">
                <a:latin typeface="UD Digi Kyokasho NK-B" panose="02020700000000000000" pitchFamily="18" charset="-128"/>
                <a:ea typeface="UD Digi Kyokasho NK-B" panose="02020700000000000000" pitchFamily="18" charset="-128"/>
              </a:rPr>
              <a:t>．</a:t>
            </a:r>
            <a:r>
              <a:rPr lang="en-US" altLang="ja-JP" sz="1200" dirty="0">
                <a:latin typeface="UD Digi Kyokasho NK-B" panose="02020700000000000000" pitchFamily="18" charset="-128"/>
                <a:ea typeface="UD Digi Kyokasho NK-B" panose="02020700000000000000" pitchFamily="18" charset="-128"/>
              </a:rPr>
              <a:t>23</a:t>
            </a:r>
            <a:r>
              <a:rPr lang="ja-JP" altLang="en-US" sz="1200" dirty="0">
                <a:latin typeface="UD Digi Kyokasho NK-B" panose="02020700000000000000" pitchFamily="18" charset="-128"/>
                <a:ea typeface="UD Digi Kyokasho NK-B" panose="02020700000000000000" pitchFamily="18" charset="-128"/>
              </a:rPr>
              <a:t>）</a:t>
            </a:r>
            <a:endParaRPr lang="en-US" altLang="ja-JP" sz="1200" dirty="0">
              <a:latin typeface="UD Digi Kyokasho NK-B" panose="02020700000000000000" pitchFamily="18" charset="-128"/>
              <a:ea typeface="UD Digi Kyokasho NK-B" panose="02020700000000000000" pitchFamily="18" charset="-128"/>
            </a:endParaRPr>
          </a:p>
        </p:txBody>
      </p:sp>
      <p:sp>
        <p:nvSpPr>
          <p:cNvPr id="26" name="テキスト ボックス 25">
            <a:extLst>
              <a:ext uri="{FF2B5EF4-FFF2-40B4-BE49-F238E27FC236}">
                <a16:creationId xmlns:a16="http://schemas.microsoft.com/office/drawing/2014/main" id="{B5795A96-29E8-456E-BE2E-4EC1710F5FEE}"/>
              </a:ext>
            </a:extLst>
          </p:cNvPr>
          <p:cNvSpPr txBox="1"/>
          <p:nvPr/>
        </p:nvSpPr>
        <p:spPr>
          <a:xfrm>
            <a:off x="4810834" y="5910611"/>
            <a:ext cx="2280717" cy="646331"/>
          </a:xfrm>
          <a:prstGeom prst="rect">
            <a:avLst/>
          </a:prstGeom>
          <a:noFill/>
        </p:spPr>
        <p:txBody>
          <a:bodyPr wrap="square" rtlCol="0">
            <a:spAutoFit/>
          </a:bodyPr>
          <a:lstStyle/>
          <a:p>
            <a:pPr algn="ctr"/>
            <a:r>
              <a:rPr lang="ja-JP" altLang="en-US" sz="1200" dirty="0">
                <a:latin typeface="UD Digi Kyokasho NK-B" panose="02020700000000000000" pitchFamily="18" charset="-128"/>
                <a:ea typeface="UD Digi Kyokasho NK-B" panose="02020700000000000000" pitchFamily="18" charset="-128"/>
              </a:rPr>
              <a:t>米軍巨大基地群</a:t>
            </a:r>
            <a:endParaRPr lang="en-US" altLang="ja-JP" sz="1200" dirty="0">
              <a:latin typeface="UD Digi Kyokasho NK-B" panose="02020700000000000000" pitchFamily="18" charset="-128"/>
              <a:ea typeface="UD Digi Kyokasho NK-B" panose="02020700000000000000" pitchFamily="18" charset="-128"/>
            </a:endParaRPr>
          </a:p>
          <a:p>
            <a:pPr algn="ctr"/>
            <a:r>
              <a:rPr lang="en-US" altLang="ja-JP" sz="1200" dirty="0">
                <a:latin typeface="UD Digi Kyokasho NK-B" panose="02020700000000000000" pitchFamily="18" charset="-128"/>
                <a:ea typeface="UD Digi Kyokasho NK-B" panose="02020700000000000000" pitchFamily="18" charset="-128"/>
              </a:rPr>
              <a:t>F15</a:t>
            </a:r>
            <a:r>
              <a:rPr lang="ja-JP" altLang="en-US" sz="1200" dirty="0">
                <a:latin typeface="UD Digi Kyokasho NK-B" panose="02020700000000000000" pitchFamily="18" charset="-128"/>
                <a:ea typeface="UD Digi Kyokasho NK-B" panose="02020700000000000000" pitchFamily="18" charset="-128"/>
              </a:rPr>
              <a:t>戦闘機／タイフーン戦闘機</a:t>
            </a:r>
            <a:endParaRPr lang="en-US" altLang="ja-JP" sz="1200" dirty="0">
              <a:latin typeface="UD Digi Kyokasho NK-B" panose="02020700000000000000" pitchFamily="18" charset="-128"/>
              <a:ea typeface="UD Digi Kyokasho NK-B" panose="02020700000000000000" pitchFamily="18" charset="-128"/>
            </a:endParaRPr>
          </a:p>
          <a:p>
            <a:pPr algn="ctr"/>
            <a:r>
              <a:rPr lang="ja-JP" altLang="en-US" sz="1200" dirty="0">
                <a:latin typeface="UD Digi Kyokasho NK-B" panose="02020700000000000000" pitchFamily="18" charset="-128"/>
                <a:ea typeface="UD Digi Kyokasho NK-B" panose="02020700000000000000" pitchFamily="18" charset="-128"/>
              </a:rPr>
              <a:t>パトリオット防空ミサイル</a:t>
            </a:r>
            <a:endParaRPr lang="en-US" altLang="ja-JP" sz="1200" dirty="0">
              <a:latin typeface="UD Digi Kyokasho NK-B" panose="02020700000000000000" pitchFamily="18" charset="-128"/>
              <a:ea typeface="UD Digi Kyokasho NK-B" panose="02020700000000000000" pitchFamily="18" charset="-128"/>
            </a:endParaRPr>
          </a:p>
        </p:txBody>
      </p:sp>
      <p:sp>
        <p:nvSpPr>
          <p:cNvPr id="27" name="テキスト ボックス 26">
            <a:extLst>
              <a:ext uri="{FF2B5EF4-FFF2-40B4-BE49-F238E27FC236}">
                <a16:creationId xmlns:a16="http://schemas.microsoft.com/office/drawing/2014/main" id="{645E2F5A-C766-4515-B005-15E1B2538A87}"/>
              </a:ext>
            </a:extLst>
          </p:cNvPr>
          <p:cNvSpPr txBox="1"/>
          <p:nvPr/>
        </p:nvSpPr>
        <p:spPr>
          <a:xfrm>
            <a:off x="0" y="0"/>
            <a:ext cx="12192000" cy="523220"/>
          </a:xfrm>
          <a:prstGeom prst="rect">
            <a:avLst/>
          </a:prstGeom>
          <a:solidFill>
            <a:srgbClr val="052F61"/>
          </a:solidFill>
        </p:spPr>
        <p:txBody>
          <a:bodyPr wrap="square" rtlCol="0">
            <a:spAutoFit/>
          </a:bodyPr>
          <a:lstStyle/>
          <a:p>
            <a:pPr algn="ctr"/>
            <a:r>
              <a:rPr lang="ja-JP" altLang="en-US" sz="2800" b="1" dirty="0">
                <a:solidFill>
                  <a:schemeClr val="bg1"/>
                </a:solidFill>
                <a:latin typeface="Meiryo UI" panose="020B0604030504040204" pitchFamily="50" charset="-128"/>
                <a:ea typeface="Meiryo UI" panose="020B0604030504040204" pitchFamily="50" charset="-128"/>
              </a:rPr>
              <a:t>リムランド国家：インド・トルコ・サウジアラビア・イランの去就</a:t>
            </a:r>
            <a:endParaRPr kumimoji="1" lang="ja-JP" altLang="en-US" sz="28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62370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C3A2A9D1-D924-4B4B-B264-F47C8E33AA26}"/>
              </a:ext>
            </a:extLst>
          </p:cNvPr>
          <p:cNvSpPr txBox="1"/>
          <p:nvPr/>
        </p:nvSpPr>
        <p:spPr>
          <a:xfrm>
            <a:off x="67741" y="5820613"/>
            <a:ext cx="2206070" cy="530736"/>
          </a:xfrm>
          <a:prstGeom prst="rect">
            <a:avLst/>
          </a:prstGeom>
          <a:noFill/>
        </p:spPr>
        <p:txBody>
          <a:bodyPr wrap="square" rtlCol="0">
            <a:spAutoFit/>
          </a:bodyPr>
          <a:lstStyle/>
          <a:p>
            <a:endParaRPr kumimoji="1" lang="ja-JP" altLang="en-US" dirty="0"/>
          </a:p>
        </p:txBody>
      </p:sp>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生存圏とナチスの東方拡大</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90EB6DDC-4BD0-40C6-99C0-F51FF95878F4}"/>
              </a:ext>
            </a:extLst>
          </p:cNvPr>
          <p:cNvSpPr txBox="1"/>
          <p:nvPr/>
        </p:nvSpPr>
        <p:spPr>
          <a:xfrm>
            <a:off x="403106" y="2389144"/>
            <a:ext cx="3107735"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カール・ハウスホーファー</a:t>
            </a:r>
          </a:p>
        </p:txBody>
      </p:sp>
      <p:pic>
        <p:nvPicPr>
          <p:cNvPr id="2052" name="Picture 4" descr="太平洋地政学">
            <a:extLst>
              <a:ext uri="{FF2B5EF4-FFF2-40B4-BE49-F238E27FC236}">
                <a16:creationId xmlns:a16="http://schemas.microsoft.com/office/drawing/2014/main" id="{C27D9C84-60D9-4EA4-ACAF-668C4F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81" y="2700641"/>
            <a:ext cx="2751125" cy="37260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ndefined">
            <a:extLst>
              <a:ext uri="{FF2B5EF4-FFF2-40B4-BE49-F238E27FC236}">
                <a16:creationId xmlns:a16="http://schemas.microsoft.com/office/drawing/2014/main" id="{18954B04-F70A-4548-80B5-67920AC72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05" y="822548"/>
            <a:ext cx="8387329" cy="5661447"/>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30DEB97-F206-41B1-9D68-0251C8D1AC43}"/>
              </a:ext>
            </a:extLst>
          </p:cNvPr>
          <p:cNvSpPr txBox="1"/>
          <p:nvPr/>
        </p:nvSpPr>
        <p:spPr>
          <a:xfrm>
            <a:off x="6096000" y="6483995"/>
            <a:ext cx="3082132" cy="369332"/>
          </a:xfrm>
          <a:prstGeom prst="rect">
            <a:avLst/>
          </a:prstGeom>
          <a:noFill/>
        </p:spPr>
        <p:txBody>
          <a:bodyPr wrap="square">
            <a:spAutoFit/>
          </a:bodyPr>
          <a:lstStyle/>
          <a:p>
            <a:r>
              <a:rPr lang="ja-JP" altLang="en-US" dirty="0">
                <a:hlinkClick r:id="rId4"/>
              </a:rPr>
              <a:t>東部総合計画 </a:t>
            </a:r>
            <a:r>
              <a:rPr lang="en-US" altLang="ja-JP" dirty="0">
                <a:hlinkClick r:id="rId4"/>
              </a:rPr>
              <a:t>- Wikipedia</a:t>
            </a:r>
            <a:endParaRPr lang="ja-JP" altLang="en-US" dirty="0"/>
          </a:p>
        </p:txBody>
      </p:sp>
      <p:sp>
        <p:nvSpPr>
          <p:cNvPr id="10" name="テキスト ボックス 9">
            <a:extLst>
              <a:ext uri="{FF2B5EF4-FFF2-40B4-BE49-F238E27FC236}">
                <a16:creationId xmlns:a16="http://schemas.microsoft.com/office/drawing/2014/main" id="{CF2A3D00-EF98-4B1D-B1B4-F677AAD5D29C}"/>
              </a:ext>
            </a:extLst>
          </p:cNvPr>
          <p:cNvSpPr txBox="1"/>
          <p:nvPr/>
        </p:nvSpPr>
        <p:spPr>
          <a:xfrm>
            <a:off x="657274" y="6483995"/>
            <a:ext cx="2171934" cy="307777"/>
          </a:xfrm>
          <a:prstGeom prst="rect">
            <a:avLst/>
          </a:prstGeom>
          <a:noFill/>
        </p:spPr>
        <p:txBody>
          <a:bodyPr wrap="square">
            <a:spAutoFit/>
          </a:bodyPr>
          <a:lstStyle/>
          <a:p>
            <a:pPr algn="ctr"/>
            <a:r>
              <a:rPr lang="ja-JP" altLang="en-US" sz="1400" dirty="0">
                <a:latin typeface="BIZ UDPゴシック" panose="020B0400000000000000" pitchFamily="50" charset="-128"/>
                <a:ea typeface="BIZ UDPゴシック" panose="020B0400000000000000" pitchFamily="50" charset="-128"/>
              </a:rPr>
              <a:t>（出所）日本の古本屋</a:t>
            </a:r>
          </a:p>
        </p:txBody>
      </p:sp>
      <p:sp>
        <p:nvSpPr>
          <p:cNvPr id="12" name="テキスト ボックス 11">
            <a:extLst>
              <a:ext uri="{FF2B5EF4-FFF2-40B4-BE49-F238E27FC236}">
                <a16:creationId xmlns:a16="http://schemas.microsoft.com/office/drawing/2014/main" id="{4407B14C-5146-4566-8D10-B4839C95C300}"/>
              </a:ext>
            </a:extLst>
          </p:cNvPr>
          <p:cNvSpPr txBox="1"/>
          <p:nvPr/>
        </p:nvSpPr>
        <p:spPr>
          <a:xfrm>
            <a:off x="5286375" y="484805"/>
            <a:ext cx="4524375" cy="369332"/>
          </a:xfrm>
          <a:prstGeom prst="rect">
            <a:avLst/>
          </a:prstGeom>
          <a:noFill/>
        </p:spPr>
        <p:txBody>
          <a:bodyPr wrap="square">
            <a:spAutoFit/>
          </a:bodyPr>
          <a:lstStyle/>
          <a:p>
            <a:pPr algn="ctr"/>
            <a:r>
              <a:rPr lang="en-US" altLang="ja-JP" b="0" i="0" dirty="0">
                <a:effectLst/>
                <a:latin typeface="BIZ UDPゴシック" panose="020B0400000000000000" pitchFamily="50" charset="-128"/>
                <a:ea typeface="BIZ UDPゴシック" panose="020B0400000000000000" pitchFamily="50" charset="-128"/>
              </a:rPr>
              <a:t>Lebensraum</a:t>
            </a:r>
            <a:r>
              <a:rPr lang="ja-JP" altLang="en-US" b="0" i="0" dirty="0">
                <a:effectLst/>
                <a:latin typeface="BIZ UDPゴシック" panose="020B0400000000000000" pitchFamily="50" charset="-128"/>
                <a:ea typeface="BIZ UDPゴシック" panose="020B0400000000000000" pitchFamily="50" charset="-128"/>
              </a:rPr>
              <a:t>、レーベンスラウム</a:t>
            </a:r>
            <a:endParaRPr lang="ja-JP" altLang="en-US"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915943CC-0276-4C72-A576-A753692811CD}"/>
              </a:ext>
            </a:extLst>
          </p:cNvPr>
          <p:cNvSpPr txBox="1"/>
          <p:nvPr/>
        </p:nvSpPr>
        <p:spPr>
          <a:xfrm>
            <a:off x="294175" y="779498"/>
            <a:ext cx="4414032" cy="1354217"/>
          </a:xfrm>
          <a:prstGeom prst="rect">
            <a:avLst/>
          </a:prstGeom>
          <a:solidFill>
            <a:schemeClr val="accent2">
              <a:lumMod val="50000"/>
            </a:schemeClr>
          </a:solidFill>
        </p:spPr>
        <p:txBody>
          <a:bodyPr wrap="square">
            <a:spAutoFit/>
          </a:bodyPr>
          <a:lstStyle/>
          <a:p>
            <a:r>
              <a:rPr lang="ja-JP" altLang="en-US" sz="1600" b="1" dirty="0">
                <a:solidFill>
                  <a:schemeClr val="bg1"/>
                </a:solidFill>
                <a:latin typeface="BIZ UDPゴシック" panose="020B0400000000000000" pitchFamily="50" charset="-128"/>
                <a:ea typeface="BIZ UDPゴシック" panose="020B0400000000000000" pitchFamily="50" charset="-128"/>
              </a:rPr>
              <a:t>「レーベンスラウム」（生存圏）と国家拡大理論</a:t>
            </a:r>
          </a:p>
          <a:p>
            <a:r>
              <a:rPr lang="ja-JP" altLang="en-US" sz="1600" b="1" dirty="0">
                <a:solidFill>
                  <a:schemeClr val="bg1"/>
                </a:solidFill>
                <a:latin typeface="BIZ UDPゴシック" panose="020B0400000000000000" pitchFamily="50" charset="-128"/>
                <a:ea typeface="BIZ UDPゴシック" panose="020B0400000000000000" pitchFamily="50" charset="-128"/>
              </a:rPr>
              <a:t>「アウタルキー」（経済自足論）</a:t>
            </a:r>
          </a:p>
          <a:p>
            <a:r>
              <a:rPr lang="ja-JP" altLang="en-US" sz="1600" b="1" dirty="0">
                <a:solidFill>
                  <a:schemeClr val="bg1"/>
                </a:solidFill>
                <a:latin typeface="BIZ UDPゴシック" panose="020B0400000000000000" pitchFamily="50" charset="-128"/>
                <a:ea typeface="BIZ UDPゴシック" panose="020B0400000000000000" pitchFamily="50" charset="-128"/>
              </a:rPr>
              <a:t>「ランドパワーとソフトパワーの対立」</a:t>
            </a:r>
          </a:p>
          <a:p>
            <a:r>
              <a:rPr lang="ja-JP" altLang="en-US" sz="1600" b="1" dirty="0">
                <a:solidFill>
                  <a:schemeClr val="bg1"/>
                </a:solidFill>
                <a:latin typeface="BIZ UDPゴシック" panose="020B0400000000000000" pitchFamily="50" charset="-128"/>
                <a:ea typeface="BIZ UDPゴシック" panose="020B0400000000000000" pitchFamily="50" charset="-128"/>
              </a:rPr>
              <a:t>パン・リージョン理論（統合地域）</a:t>
            </a:r>
          </a:p>
          <a:p>
            <a:r>
              <a:rPr lang="ja-JP" altLang="en-US" sz="1600" b="1" dirty="0">
                <a:solidFill>
                  <a:schemeClr val="bg1"/>
                </a:solidFill>
                <a:latin typeface="BIZ UDPゴシック" panose="020B0400000000000000" pitchFamily="50" charset="-128"/>
                <a:ea typeface="BIZ UDPゴシック" panose="020B0400000000000000" pitchFamily="50" charset="-128"/>
              </a:rPr>
              <a:t>ソ連とのランドパワーによる世界支配</a:t>
            </a:r>
          </a:p>
        </p:txBody>
      </p:sp>
      <p:pic>
        <p:nvPicPr>
          <p:cNvPr id="6" name="Picture 4">
            <a:extLst>
              <a:ext uri="{FF2B5EF4-FFF2-40B4-BE49-F238E27FC236}">
                <a16:creationId xmlns:a16="http://schemas.microsoft.com/office/drawing/2014/main" id="{9FD76C17-E71E-45D9-8E16-06D63EED7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468" y="2712296"/>
            <a:ext cx="2606728" cy="3726085"/>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6007FA64-EBBF-4B5E-A31A-20EFF6DD871A}"/>
              </a:ext>
            </a:extLst>
          </p:cNvPr>
          <p:cNvSpPr txBox="1"/>
          <p:nvPr/>
        </p:nvSpPr>
        <p:spPr>
          <a:xfrm>
            <a:off x="657274" y="6095348"/>
            <a:ext cx="2171934" cy="307777"/>
          </a:xfrm>
          <a:prstGeom prst="rect">
            <a:avLst/>
          </a:prstGeom>
          <a:noFill/>
        </p:spPr>
        <p:txBody>
          <a:bodyPr wrap="square">
            <a:spAutoFit/>
          </a:bodyPr>
          <a:lstStyle/>
          <a:p>
            <a:pPr algn="ctr"/>
            <a:r>
              <a:rPr lang="ja-JP" altLang="en-US" sz="1400" dirty="0">
                <a:solidFill>
                  <a:schemeClr val="bg1"/>
                </a:solidFill>
                <a:latin typeface="BIZ UDPゴシック" panose="020B0400000000000000" pitchFamily="50" charset="-128"/>
                <a:ea typeface="BIZ UDPゴシック" panose="020B0400000000000000" pitchFamily="50" charset="-128"/>
              </a:rPr>
              <a:t>（出所）</a:t>
            </a:r>
            <a:r>
              <a:rPr lang="en-US" altLang="ja-JP" sz="1400" dirty="0">
                <a:solidFill>
                  <a:schemeClr val="bg1"/>
                </a:solidFill>
                <a:latin typeface="BIZ UDPゴシック" panose="020B0400000000000000" pitchFamily="50" charset="-128"/>
                <a:ea typeface="BIZ UDPゴシック" panose="020B0400000000000000" pitchFamily="50" charset="-128"/>
              </a:rPr>
              <a:t>Wikipedia</a:t>
            </a:r>
            <a:endParaRPr lang="ja-JP" altLang="en-US" sz="14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711812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ハウスフォーファーのパン・リージョン理論</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3074" name="Picture 2" descr="かつての日英同盟といまの日米同盟はどこが違うのか…｢地政学｣という概念が根本的に重要であるワケ - 記事詳細｜Infoseekニュース">
            <a:extLst>
              <a:ext uri="{FF2B5EF4-FFF2-40B4-BE49-F238E27FC236}">
                <a16:creationId xmlns:a16="http://schemas.microsoft.com/office/drawing/2014/main" id="{BE89306D-F671-42F7-9214-21A5E7E9E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45" y="506709"/>
            <a:ext cx="11004101" cy="635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3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06C47497-A3E7-4118-8D6A-234A384A9FF1}"/>
              </a:ext>
            </a:extLst>
          </p:cNvPr>
          <p:cNvSpPr/>
          <p:nvPr/>
        </p:nvSpPr>
        <p:spPr>
          <a:xfrm rot="20853892">
            <a:off x="3644907" y="1433268"/>
            <a:ext cx="5243700" cy="2628911"/>
          </a:xfrm>
          <a:custGeom>
            <a:avLst/>
            <a:gdLst>
              <a:gd name="connsiteX0" fmla="*/ 0 w 5243700"/>
              <a:gd name="connsiteY0" fmla="*/ 1314456 h 2628911"/>
              <a:gd name="connsiteX1" fmla="*/ 2621850 w 5243700"/>
              <a:gd name="connsiteY1" fmla="*/ 0 h 2628911"/>
              <a:gd name="connsiteX2" fmla="*/ 5243700 w 5243700"/>
              <a:gd name="connsiteY2" fmla="*/ 1314456 h 2628911"/>
              <a:gd name="connsiteX3" fmla="*/ 2621850 w 5243700"/>
              <a:gd name="connsiteY3" fmla="*/ 2628912 h 2628911"/>
              <a:gd name="connsiteX4" fmla="*/ 0 w 5243700"/>
              <a:gd name="connsiteY4" fmla="*/ 1314456 h 2628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3700" h="2628911" extrusionOk="0">
                <a:moveTo>
                  <a:pt x="0" y="1314456"/>
                </a:moveTo>
                <a:cubicBezTo>
                  <a:pt x="-50628" y="490005"/>
                  <a:pt x="1135361" y="41191"/>
                  <a:pt x="2621850" y="0"/>
                </a:cubicBezTo>
                <a:cubicBezTo>
                  <a:pt x="4198203" y="77268"/>
                  <a:pt x="5221133" y="545673"/>
                  <a:pt x="5243700" y="1314456"/>
                </a:cubicBezTo>
                <a:cubicBezTo>
                  <a:pt x="5035428" y="1996648"/>
                  <a:pt x="4078143" y="2562545"/>
                  <a:pt x="2621850" y="2628912"/>
                </a:cubicBezTo>
                <a:cubicBezTo>
                  <a:pt x="1085340" y="2506927"/>
                  <a:pt x="14030" y="2021202"/>
                  <a:pt x="0" y="1314456"/>
                </a:cubicBezTo>
                <a:close/>
              </a:path>
            </a:pathLst>
          </a:custGeom>
          <a:noFill/>
          <a:ln w="76200">
            <a:solidFill>
              <a:schemeClr val="bg2"/>
            </a:solidFill>
            <a:extLst>
              <a:ext uri="{C807C97D-BFC1-408E-A445-0C87EB9F89A2}">
                <ask:lineSketchStyleProps xmlns:ask="http://schemas.microsoft.com/office/drawing/2018/sketchyshapes" sd="4172447036">
                  <a:prstGeom prst="ellipse">
                    <a:avLst/>
                  </a:prstGeom>
                  <ask:type>
                    <ask:lineSketchScribble/>
                  </ask:type>
                </ask:lineSketchStyleProps>
              </a:ext>
            </a:extLst>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HG創英角ﾎﾟｯﾌﾟ体" panose="040B0A09000000000000" pitchFamily="49" charset="-128"/>
                <a:ea typeface="HG創英角ﾎﾟｯﾌﾟ体" panose="040B0A09000000000000" pitchFamily="49" charset="-128"/>
              </a:rPr>
              <a:t>ハートランド</a:t>
            </a:r>
          </a:p>
        </p:txBody>
      </p:sp>
      <p:sp>
        <p:nvSpPr>
          <p:cNvPr id="9" name="アーチ 8">
            <a:extLst>
              <a:ext uri="{FF2B5EF4-FFF2-40B4-BE49-F238E27FC236}">
                <a16:creationId xmlns:a16="http://schemas.microsoft.com/office/drawing/2014/main" id="{63C4E03F-2336-49F2-B683-642C5E83BB41}"/>
              </a:ext>
            </a:extLst>
          </p:cNvPr>
          <p:cNvSpPr/>
          <p:nvPr/>
        </p:nvSpPr>
        <p:spPr>
          <a:xfrm rot="11497163">
            <a:off x="1878835" y="917504"/>
            <a:ext cx="8242475" cy="5445011"/>
          </a:xfrm>
          <a:custGeom>
            <a:avLst/>
            <a:gdLst>
              <a:gd name="connsiteX0" fmla="*/ 135183 w 8242475"/>
              <a:gd name="connsiteY0" fmla="*/ 3414082 h 5445011"/>
              <a:gd name="connsiteX1" fmla="*/ 2323235 w 8242475"/>
              <a:gd name="connsiteY1" fmla="*/ 272761 h 5445011"/>
              <a:gd name="connsiteX2" fmla="*/ 5450670 w 8242475"/>
              <a:gd name="connsiteY2" fmla="*/ 145539 h 5445011"/>
              <a:gd name="connsiteX3" fmla="*/ 8241426 w 8242475"/>
              <a:gd name="connsiteY3" fmla="*/ 2783961 h 5445011"/>
              <a:gd name="connsiteX4" fmla="*/ 7836079 w 8242475"/>
              <a:gd name="connsiteY4" fmla="*/ 2777915 h 5445011"/>
              <a:gd name="connsiteX5" fmla="*/ 7396954 w 8242475"/>
              <a:gd name="connsiteY5" fmla="*/ 2771365 h 5445011"/>
              <a:gd name="connsiteX6" fmla="*/ 5050364 w 8242475"/>
              <a:gd name="connsiteY6" fmla="*/ 921491 h 5445011"/>
              <a:gd name="connsiteX7" fmla="*/ 2850645 w 8242475"/>
              <a:gd name="connsiteY7" fmla="*/ 991347 h 5445011"/>
              <a:gd name="connsiteX8" fmla="*/ 984962 w 8242475"/>
              <a:gd name="connsiteY8" fmla="*/ 3266647 h 5445011"/>
              <a:gd name="connsiteX9" fmla="*/ 585566 w 8242475"/>
              <a:gd name="connsiteY9" fmla="*/ 3335941 h 5445011"/>
              <a:gd name="connsiteX10" fmla="*/ 135183 w 8242475"/>
              <a:gd name="connsiteY10" fmla="*/ 3414082 h 5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42475" h="5445011" extrusionOk="0">
                <a:moveTo>
                  <a:pt x="135183" y="3414082"/>
                </a:moveTo>
                <a:cubicBezTo>
                  <a:pt x="-279194" y="2100449"/>
                  <a:pt x="868533" y="1181679"/>
                  <a:pt x="2323235" y="272761"/>
                </a:cubicBezTo>
                <a:cubicBezTo>
                  <a:pt x="3239274" y="-165837"/>
                  <a:pt x="4407235" y="-171883"/>
                  <a:pt x="5450670" y="145539"/>
                </a:cubicBezTo>
                <a:cubicBezTo>
                  <a:pt x="7235238" y="563755"/>
                  <a:pt x="7940884" y="1669547"/>
                  <a:pt x="8241426" y="2783961"/>
                </a:cubicBezTo>
                <a:cubicBezTo>
                  <a:pt x="8143844" y="2788840"/>
                  <a:pt x="7945298" y="2737044"/>
                  <a:pt x="7836079" y="2777915"/>
                </a:cubicBezTo>
                <a:cubicBezTo>
                  <a:pt x="7726860" y="2818786"/>
                  <a:pt x="7597325" y="2731154"/>
                  <a:pt x="7396954" y="2771365"/>
                </a:cubicBezTo>
                <a:cubicBezTo>
                  <a:pt x="7520819" y="2261712"/>
                  <a:pt x="6571776" y="1122091"/>
                  <a:pt x="5050364" y="921491"/>
                </a:cubicBezTo>
                <a:cubicBezTo>
                  <a:pt x="4227702" y="802899"/>
                  <a:pt x="3573141" y="852764"/>
                  <a:pt x="2850645" y="991347"/>
                </a:cubicBezTo>
                <a:cubicBezTo>
                  <a:pt x="1449716" y="1305181"/>
                  <a:pt x="423450" y="2314733"/>
                  <a:pt x="984962" y="3266647"/>
                </a:cubicBezTo>
                <a:cubicBezTo>
                  <a:pt x="816196" y="3296707"/>
                  <a:pt x="669788" y="3276249"/>
                  <a:pt x="585566" y="3335941"/>
                </a:cubicBezTo>
                <a:cubicBezTo>
                  <a:pt x="501344" y="3395633"/>
                  <a:pt x="319617" y="3367759"/>
                  <a:pt x="135183" y="3414082"/>
                </a:cubicBezTo>
                <a:close/>
              </a:path>
            </a:pathLst>
          </a:custGeom>
          <a:noFill/>
          <a:ln w="76200">
            <a:solidFill>
              <a:schemeClr val="accent2">
                <a:lumMod val="75000"/>
              </a:schemeClr>
            </a:solidFill>
            <a:extLst>
              <a:ext uri="{C807C97D-BFC1-408E-A445-0C87EB9F89A2}">
                <ask:lineSketchStyleProps xmlns:ask="http://schemas.microsoft.com/office/drawing/2018/sketchyshapes" sd="672174913">
                  <a:prstGeom prst="blockArc">
                    <a:avLst>
                      <a:gd name="adj1" fmla="val 10209433"/>
                      <a:gd name="adj2" fmla="val 51273"/>
                      <a:gd name="adj3" fmla="val 15508"/>
                    </a:avLst>
                  </a:prstGeom>
                  <ask:type>
                    <ask:lineSketchScribble/>
                  </ask:type>
                </ask:lineSketchStyleProps>
              </a:ext>
            </a:extLst>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C3A2A9D1-D924-4B4B-B264-F47C8E33AA26}"/>
              </a:ext>
            </a:extLst>
          </p:cNvPr>
          <p:cNvSpPr txBox="1"/>
          <p:nvPr/>
        </p:nvSpPr>
        <p:spPr>
          <a:xfrm>
            <a:off x="153466" y="5313751"/>
            <a:ext cx="2206070" cy="530736"/>
          </a:xfrm>
          <a:prstGeom prst="rect">
            <a:avLst/>
          </a:prstGeom>
          <a:noFill/>
        </p:spPr>
        <p:txBody>
          <a:bodyPr wrap="square" rtlCol="0">
            <a:spAutoFit/>
          </a:bodyPr>
          <a:lstStyle/>
          <a:p>
            <a:endParaRPr kumimoji="1" lang="ja-JP" altLang="en-US" dirty="0"/>
          </a:p>
        </p:txBody>
      </p:sp>
      <p:sp>
        <p:nvSpPr>
          <p:cNvPr id="12" name="テキスト ボックス 11">
            <a:extLst>
              <a:ext uri="{FF2B5EF4-FFF2-40B4-BE49-F238E27FC236}">
                <a16:creationId xmlns:a16="http://schemas.microsoft.com/office/drawing/2014/main" id="{E26BBACC-B741-493D-8825-2948CD2E76C2}"/>
              </a:ext>
            </a:extLst>
          </p:cNvPr>
          <p:cNvSpPr txBox="1"/>
          <p:nvPr/>
        </p:nvSpPr>
        <p:spPr>
          <a:xfrm>
            <a:off x="153466" y="5039474"/>
            <a:ext cx="2733086" cy="646331"/>
          </a:xfrm>
          <a:prstGeom prst="rect">
            <a:avLst/>
          </a:prstGeom>
          <a:noFill/>
        </p:spPr>
        <p:txBody>
          <a:bodyPr wrap="square" rtlCol="0">
            <a:spAutoFit/>
          </a:bodyPr>
          <a:lstStyle/>
          <a:p>
            <a:r>
              <a:rPr kumimoji="1" lang="ja-JP" altLang="en-US" sz="3600" dirty="0">
                <a:latin typeface="HG創英角ﾎﾟｯﾌﾟ体" panose="040B0A09000000000000" pitchFamily="49" charset="-128"/>
                <a:ea typeface="HG創英角ﾎﾟｯﾌﾟ体" panose="040B0A09000000000000" pitchFamily="49" charset="-128"/>
              </a:rPr>
              <a:t>リムランド</a:t>
            </a:r>
          </a:p>
        </p:txBody>
      </p:sp>
      <p:pic>
        <p:nvPicPr>
          <p:cNvPr id="3074" name="Picture 2">
            <a:extLst>
              <a:ext uri="{FF2B5EF4-FFF2-40B4-BE49-F238E27FC236}">
                <a16:creationId xmlns:a16="http://schemas.microsoft.com/office/drawing/2014/main" id="{2E160265-3338-4BF4-9233-0DFA0436E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8172" y="1824518"/>
            <a:ext cx="1680362" cy="2382103"/>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9E19082F-A49E-41C0-A6AC-F79F24631EB5}"/>
              </a:ext>
            </a:extLst>
          </p:cNvPr>
          <p:cNvSpPr txBox="1"/>
          <p:nvPr/>
        </p:nvSpPr>
        <p:spPr>
          <a:xfrm>
            <a:off x="8891450" y="756291"/>
            <a:ext cx="3069887" cy="754053"/>
          </a:xfrm>
          <a:prstGeom prst="rect">
            <a:avLst/>
          </a:prstGeom>
          <a:solidFill>
            <a:srgbClr val="C00000"/>
          </a:solidFill>
        </p:spPr>
        <p:txBody>
          <a:bodyPr wrap="square">
            <a:spAutoFit/>
          </a:bodyPr>
          <a:lstStyle/>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「東欧を支配する者はハートランドを制し、</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ハートランドを支配する者は世界島を制し、</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1200" b="1" i="0" dirty="0">
                <a:solidFill>
                  <a:schemeClr val="bg1">
                    <a:lumMod val="95000"/>
                  </a:schemeClr>
                </a:solidFill>
                <a:effectLst/>
                <a:latin typeface="BIZ UDP明朝 Medium" panose="02020500000000000000" pitchFamily="18" charset="-128"/>
                <a:ea typeface="BIZ UDP明朝 Medium" panose="02020500000000000000" pitchFamily="18" charset="-128"/>
              </a:rPr>
              <a:t>世界島を支配する者は世界を制する」</a:t>
            </a:r>
            <a:endParaRPr lang="en-US" altLang="ja-JP" sz="1200" b="1" i="0" dirty="0">
              <a:solidFill>
                <a:schemeClr val="bg1">
                  <a:lumMod val="95000"/>
                </a:schemeClr>
              </a:solidFill>
              <a:effectLst/>
              <a:latin typeface="BIZ UDP明朝 Medium" panose="02020500000000000000" pitchFamily="18" charset="-128"/>
              <a:ea typeface="BIZ UDP明朝 Medium" panose="02020500000000000000" pitchFamily="18" charset="-128"/>
            </a:endParaRPr>
          </a:p>
          <a:p>
            <a:pPr algn="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（第</a:t>
            </a:r>
            <a:r>
              <a:rPr lang="en-US" altLang="ja-JP" sz="700" b="1" i="0" dirty="0">
                <a:solidFill>
                  <a:schemeClr val="bg1">
                    <a:lumMod val="95000"/>
                  </a:schemeClr>
                </a:solidFill>
                <a:effectLst/>
                <a:latin typeface="BIZ UDP明朝 Medium" panose="02020500000000000000" pitchFamily="18" charset="-128"/>
                <a:ea typeface="BIZ UDP明朝 Medium" panose="02020500000000000000" pitchFamily="18" charset="-128"/>
              </a:rPr>
              <a:t>6</a:t>
            </a: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章　諸国民の自由 ｐ</a:t>
            </a:r>
            <a:r>
              <a:rPr lang="en-US" altLang="ja-JP" sz="700" b="1" i="0" dirty="0">
                <a:solidFill>
                  <a:schemeClr val="bg1">
                    <a:lumMod val="95000"/>
                  </a:schemeClr>
                </a:solidFill>
                <a:effectLst/>
                <a:latin typeface="BIZ UDP明朝 Medium" panose="02020500000000000000" pitchFamily="18" charset="-128"/>
                <a:ea typeface="BIZ UDP明朝 Medium" panose="02020500000000000000" pitchFamily="18" charset="-128"/>
              </a:rPr>
              <a:t>177</a:t>
            </a:r>
            <a:r>
              <a:rPr lang="ja-JP" altLang="en-US" sz="700" b="1" i="0" dirty="0">
                <a:solidFill>
                  <a:schemeClr val="bg1">
                    <a:lumMod val="95000"/>
                  </a:schemeClr>
                </a:solidFill>
                <a:effectLst/>
                <a:latin typeface="BIZ UDP明朝 Medium" panose="02020500000000000000" pitchFamily="18" charset="-128"/>
                <a:ea typeface="BIZ UDP明朝 Medium" panose="02020500000000000000" pitchFamily="18" charset="-128"/>
              </a:rPr>
              <a:t>）</a:t>
            </a:r>
            <a:endParaRPr lang="ja-JP" altLang="en-US" sz="1200" b="1" dirty="0">
              <a:solidFill>
                <a:schemeClr val="bg1">
                  <a:lumMod val="95000"/>
                </a:schemeClr>
              </a:solidFill>
              <a:latin typeface="BIZ UDP明朝 Medium" panose="02020500000000000000" pitchFamily="18" charset="-128"/>
              <a:ea typeface="BIZ UDP明朝 Medium" panose="02020500000000000000" pitchFamily="18" charset="-128"/>
            </a:endParaRPr>
          </a:p>
        </p:txBody>
      </p:sp>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地政学（地理政治学）：ハートランドとリムランド</a:t>
            </a:r>
          </a:p>
        </p:txBody>
      </p:sp>
      <p:pic>
        <p:nvPicPr>
          <p:cNvPr id="2050" name="Picture 2" descr="楽天ブックス: 米国を巡る地政学と戦略 - スパイクマンの勢力均衡論 - ニコラス・スパイクマン - 9784829508152 : 本">
            <a:extLst>
              <a:ext uri="{FF2B5EF4-FFF2-40B4-BE49-F238E27FC236}">
                <a16:creationId xmlns:a16="http://schemas.microsoft.com/office/drawing/2014/main" id="{593CE35D-C0F9-43DB-82FE-A81AE4B8B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1743" y="4416900"/>
            <a:ext cx="1636791" cy="232443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C348D4E6-4216-4428-A734-2FF41745FD85}"/>
              </a:ext>
            </a:extLst>
          </p:cNvPr>
          <p:cNvSpPr txBox="1"/>
          <p:nvPr/>
        </p:nvSpPr>
        <p:spPr>
          <a:xfrm>
            <a:off x="89704" y="5890308"/>
            <a:ext cx="3959781" cy="861774"/>
          </a:xfrm>
          <a:prstGeom prst="rect">
            <a:avLst/>
          </a:prstGeom>
          <a:noFill/>
        </p:spPr>
        <p:txBody>
          <a:bodyPr wrap="square" rtlCol="0">
            <a:spAutoFit/>
          </a:bodyPr>
          <a:lstStyle/>
          <a:p>
            <a:r>
              <a:rPr kumimoji="1" lang="ja-JP" altLang="en-US" sz="1600" dirty="0">
                <a:latin typeface="BIZ UDP明朝 Medium" panose="02020500000000000000" pitchFamily="18" charset="-128"/>
                <a:ea typeface="BIZ UDP明朝 Medium" panose="02020500000000000000" pitchFamily="18" charset="-128"/>
              </a:rPr>
              <a:t>大陸国家 </a:t>
            </a:r>
            <a:r>
              <a:rPr lang="en-US" altLang="ja-JP" sz="1600" dirty="0">
                <a:latin typeface="BIZ UDP明朝 Medium" panose="02020500000000000000" pitchFamily="18" charset="-128"/>
                <a:ea typeface="BIZ UDP明朝 Medium" panose="02020500000000000000" pitchFamily="18" charset="-128"/>
              </a:rPr>
              <a:t>vs </a:t>
            </a:r>
            <a:r>
              <a:rPr lang="ja-JP" altLang="en-US" sz="1600" dirty="0">
                <a:latin typeface="BIZ UDP明朝 Medium" panose="02020500000000000000" pitchFamily="18" charset="-128"/>
                <a:ea typeface="BIZ UDP明朝 Medium" panose="02020500000000000000" pitchFamily="18" charset="-128"/>
              </a:rPr>
              <a:t>海洋国家</a:t>
            </a:r>
            <a:endParaRPr lang="en-US" altLang="ja-JP" sz="1600"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米国向きのリムランド間の同盟は認めない</a:t>
            </a:r>
            <a:endParaRPr kumimoji="1" lang="en-US" altLang="ja-JP" sz="1600" dirty="0">
              <a:latin typeface="BIZ UDP明朝 Medium" panose="02020500000000000000" pitchFamily="18" charset="-128"/>
              <a:ea typeface="BIZ UDP明朝 Medium" panose="02020500000000000000" pitchFamily="18" charset="-128"/>
            </a:endParaRPr>
          </a:p>
          <a:p>
            <a:r>
              <a:rPr kumimoji="1" lang="ja-JP" altLang="en-US" sz="1600" dirty="0">
                <a:latin typeface="BIZ UDP明朝 Medium" panose="02020500000000000000" pitchFamily="18" charset="-128"/>
                <a:ea typeface="BIZ UDP明朝 Medium" panose="02020500000000000000" pitchFamily="18" charset="-128"/>
              </a:rPr>
              <a:t>ハートランド勢力とリムランドの離間</a:t>
            </a:r>
          </a:p>
        </p:txBody>
      </p:sp>
    </p:spTree>
    <p:extLst>
      <p:ext uri="{BB962C8B-B14F-4D97-AF65-F5344CB8AC3E}">
        <p14:creationId xmlns:p14="http://schemas.microsoft.com/office/powerpoint/2010/main" val="482179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地政学は生きている～ノルドストリーム２爆破</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8194" name="Picture 2" descr="サムソン・オプション | セイモア・M. ハーシュ, Hersh,Seymour M., 洋一, 山岡 |本 | 通販 | Amazon">
            <a:extLst>
              <a:ext uri="{FF2B5EF4-FFF2-40B4-BE49-F238E27FC236}">
                <a16:creationId xmlns:a16="http://schemas.microsoft.com/office/drawing/2014/main" id="{CD4352C1-E8D3-48F8-9690-1D0D23B89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72" y="4179015"/>
            <a:ext cx="1784792" cy="253735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目標は撃墜された―大韓航空機事件の真実 | セイモア・M. ハーシュ, 豊, 篠田 |本 | 通販 | Amazon">
            <a:extLst>
              <a:ext uri="{FF2B5EF4-FFF2-40B4-BE49-F238E27FC236}">
                <a16:creationId xmlns:a16="http://schemas.microsoft.com/office/drawing/2014/main" id="{5137EA66-CC74-4271-9417-AC67472D0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409" y="4169781"/>
            <a:ext cx="1821821" cy="253735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アメリカの秘密戦争: 9.11からアブグレイブへの道 | セイムア ハーシュ, 伏見 威蕃 |本 | 通販 | Amazon">
            <a:extLst>
              <a:ext uri="{FF2B5EF4-FFF2-40B4-BE49-F238E27FC236}">
                <a16:creationId xmlns:a16="http://schemas.microsoft.com/office/drawing/2014/main" id="{48D0E973-1230-449F-9229-041D832D6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6785" y="4137018"/>
            <a:ext cx="1821821" cy="2583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7B55D141-B5FB-4F5D-AD2F-EA702D511630}"/>
              </a:ext>
            </a:extLst>
          </p:cNvPr>
          <p:cNvPicPr>
            <a:picLocks noChangeAspect="1"/>
          </p:cNvPicPr>
          <p:nvPr/>
        </p:nvPicPr>
        <p:blipFill>
          <a:blip r:embed="rId5"/>
          <a:stretch>
            <a:fillRect/>
          </a:stretch>
        </p:blipFill>
        <p:spPr>
          <a:xfrm>
            <a:off x="203298" y="788510"/>
            <a:ext cx="5675308" cy="3192361"/>
          </a:xfrm>
          <a:prstGeom prst="rect">
            <a:avLst/>
          </a:prstGeom>
        </p:spPr>
      </p:pic>
      <p:pic>
        <p:nvPicPr>
          <p:cNvPr id="8" name="図 7">
            <a:extLst>
              <a:ext uri="{FF2B5EF4-FFF2-40B4-BE49-F238E27FC236}">
                <a16:creationId xmlns:a16="http://schemas.microsoft.com/office/drawing/2014/main" id="{F981B60E-A445-46AE-85BF-49534EF14313}"/>
              </a:ext>
            </a:extLst>
          </p:cNvPr>
          <p:cNvPicPr>
            <a:picLocks noChangeAspect="1"/>
          </p:cNvPicPr>
          <p:nvPr/>
        </p:nvPicPr>
        <p:blipFill>
          <a:blip r:embed="rId6"/>
          <a:stretch>
            <a:fillRect/>
          </a:stretch>
        </p:blipFill>
        <p:spPr>
          <a:xfrm>
            <a:off x="6179767" y="951438"/>
            <a:ext cx="5855245" cy="5643326"/>
          </a:xfrm>
          <a:custGeom>
            <a:avLst/>
            <a:gdLst>
              <a:gd name="connsiteX0" fmla="*/ 0 w 5855245"/>
              <a:gd name="connsiteY0" fmla="*/ 0 h 5643326"/>
              <a:gd name="connsiteX1" fmla="*/ 585525 w 5855245"/>
              <a:gd name="connsiteY1" fmla="*/ 0 h 5643326"/>
              <a:gd name="connsiteX2" fmla="*/ 1112497 w 5855245"/>
              <a:gd name="connsiteY2" fmla="*/ 0 h 5643326"/>
              <a:gd name="connsiteX3" fmla="*/ 1756574 w 5855245"/>
              <a:gd name="connsiteY3" fmla="*/ 0 h 5643326"/>
              <a:gd name="connsiteX4" fmla="*/ 2459203 w 5855245"/>
              <a:gd name="connsiteY4" fmla="*/ 0 h 5643326"/>
              <a:gd name="connsiteX5" fmla="*/ 3044727 w 5855245"/>
              <a:gd name="connsiteY5" fmla="*/ 0 h 5643326"/>
              <a:gd name="connsiteX6" fmla="*/ 3571699 w 5855245"/>
              <a:gd name="connsiteY6" fmla="*/ 0 h 5643326"/>
              <a:gd name="connsiteX7" fmla="*/ 4098671 w 5855245"/>
              <a:gd name="connsiteY7" fmla="*/ 0 h 5643326"/>
              <a:gd name="connsiteX8" fmla="*/ 4508539 w 5855245"/>
              <a:gd name="connsiteY8" fmla="*/ 0 h 5643326"/>
              <a:gd name="connsiteX9" fmla="*/ 4918406 w 5855245"/>
              <a:gd name="connsiteY9" fmla="*/ 0 h 5643326"/>
              <a:gd name="connsiteX10" fmla="*/ 5855245 w 5855245"/>
              <a:gd name="connsiteY10" fmla="*/ 0 h 5643326"/>
              <a:gd name="connsiteX11" fmla="*/ 5855245 w 5855245"/>
              <a:gd name="connsiteY11" fmla="*/ 564333 h 5643326"/>
              <a:gd name="connsiteX12" fmla="*/ 5855245 w 5855245"/>
              <a:gd name="connsiteY12" fmla="*/ 1185098 h 5643326"/>
              <a:gd name="connsiteX13" fmla="*/ 5855245 w 5855245"/>
              <a:gd name="connsiteY13" fmla="*/ 1636565 h 5643326"/>
              <a:gd name="connsiteX14" fmla="*/ 5855245 w 5855245"/>
              <a:gd name="connsiteY14" fmla="*/ 2031597 h 5643326"/>
              <a:gd name="connsiteX15" fmla="*/ 5855245 w 5855245"/>
              <a:gd name="connsiteY15" fmla="*/ 2539497 h 5643326"/>
              <a:gd name="connsiteX16" fmla="*/ 5855245 w 5855245"/>
              <a:gd name="connsiteY16" fmla="*/ 3047396 h 5643326"/>
              <a:gd name="connsiteX17" fmla="*/ 5855245 w 5855245"/>
              <a:gd name="connsiteY17" fmla="*/ 3442429 h 5643326"/>
              <a:gd name="connsiteX18" fmla="*/ 5855245 w 5855245"/>
              <a:gd name="connsiteY18" fmla="*/ 3837462 h 5643326"/>
              <a:gd name="connsiteX19" fmla="*/ 5855245 w 5855245"/>
              <a:gd name="connsiteY19" fmla="*/ 4401794 h 5643326"/>
              <a:gd name="connsiteX20" fmla="*/ 5855245 w 5855245"/>
              <a:gd name="connsiteY20" fmla="*/ 4909694 h 5643326"/>
              <a:gd name="connsiteX21" fmla="*/ 5855245 w 5855245"/>
              <a:gd name="connsiteY21" fmla="*/ 5643326 h 5643326"/>
              <a:gd name="connsiteX22" fmla="*/ 5152616 w 5855245"/>
              <a:gd name="connsiteY22" fmla="*/ 5643326 h 5643326"/>
              <a:gd name="connsiteX23" fmla="*/ 4684196 w 5855245"/>
              <a:gd name="connsiteY23" fmla="*/ 5643326 h 5643326"/>
              <a:gd name="connsiteX24" fmla="*/ 4098671 w 5855245"/>
              <a:gd name="connsiteY24" fmla="*/ 5643326 h 5643326"/>
              <a:gd name="connsiteX25" fmla="*/ 3396042 w 5855245"/>
              <a:gd name="connsiteY25" fmla="*/ 5643326 h 5643326"/>
              <a:gd name="connsiteX26" fmla="*/ 2693413 w 5855245"/>
              <a:gd name="connsiteY26" fmla="*/ 5643326 h 5643326"/>
              <a:gd name="connsiteX27" fmla="*/ 1990783 w 5855245"/>
              <a:gd name="connsiteY27" fmla="*/ 5643326 h 5643326"/>
              <a:gd name="connsiteX28" fmla="*/ 1288154 w 5855245"/>
              <a:gd name="connsiteY28" fmla="*/ 5643326 h 5643326"/>
              <a:gd name="connsiteX29" fmla="*/ 761182 w 5855245"/>
              <a:gd name="connsiteY29" fmla="*/ 5643326 h 5643326"/>
              <a:gd name="connsiteX30" fmla="*/ 0 w 5855245"/>
              <a:gd name="connsiteY30" fmla="*/ 5643326 h 5643326"/>
              <a:gd name="connsiteX31" fmla="*/ 0 w 5855245"/>
              <a:gd name="connsiteY31" fmla="*/ 5078993 h 5643326"/>
              <a:gd name="connsiteX32" fmla="*/ 0 w 5855245"/>
              <a:gd name="connsiteY32" fmla="*/ 4627527 h 5643326"/>
              <a:gd name="connsiteX33" fmla="*/ 0 w 5855245"/>
              <a:gd name="connsiteY33" fmla="*/ 3950328 h 5643326"/>
              <a:gd name="connsiteX34" fmla="*/ 0 w 5855245"/>
              <a:gd name="connsiteY34" fmla="*/ 3385996 h 5643326"/>
              <a:gd name="connsiteX35" fmla="*/ 0 w 5855245"/>
              <a:gd name="connsiteY35" fmla="*/ 2708796 h 5643326"/>
              <a:gd name="connsiteX36" fmla="*/ 0 w 5855245"/>
              <a:gd name="connsiteY36" fmla="*/ 2200897 h 5643326"/>
              <a:gd name="connsiteX37" fmla="*/ 0 w 5855245"/>
              <a:gd name="connsiteY37" fmla="*/ 1523698 h 5643326"/>
              <a:gd name="connsiteX38" fmla="*/ 0 w 5855245"/>
              <a:gd name="connsiteY38" fmla="*/ 902932 h 5643326"/>
              <a:gd name="connsiteX39" fmla="*/ 0 w 5855245"/>
              <a:gd name="connsiteY39" fmla="*/ 507899 h 5643326"/>
              <a:gd name="connsiteX40" fmla="*/ 0 w 5855245"/>
              <a:gd name="connsiteY40" fmla="*/ 0 h 564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55245" h="5643326" fill="none" extrusionOk="0">
                <a:moveTo>
                  <a:pt x="0" y="0"/>
                </a:moveTo>
                <a:cubicBezTo>
                  <a:pt x="235212" y="-30399"/>
                  <a:pt x="437083" y="1417"/>
                  <a:pt x="585525" y="0"/>
                </a:cubicBezTo>
                <a:cubicBezTo>
                  <a:pt x="733967" y="-1417"/>
                  <a:pt x="927973" y="2668"/>
                  <a:pt x="1112497" y="0"/>
                </a:cubicBezTo>
                <a:cubicBezTo>
                  <a:pt x="1297021" y="-2668"/>
                  <a:pt x="1554449" y="32888"/>
                  <a:pt x="1756574" y="0"/>
                </a:cubicBezTo>
                <a:cubicBezTo>
                  <a:pt x="1958699" y="-32888"/>
                  <a:pt x="2114163" y="82931"/>
                  <a:pt x="2459203" y="0"/>
                </a:cubicBezTo>
                <a:cubicBezTo>
                  <a:pt x="2804243" y="-82931"/>
                  <a:pt x="2759172" y="69936"/>
                  <a:pt x="3044727" y="0"/>
                </a:cubicBezTo>
                <a:cubicBezTo>
                  <a:pt x="3330282" y="-69936"/>
                  <a:pt x="3436014" y="25794"/>
                  <a:pt x="3571699" y="0"/>
                </a:cubicBezTo>
                <a:cubicBezTo>
                  <a:pt x="3707384" y="-25794"/>
                  <a:pt x="3856360" y="15084"/>
                  <a:pt x="4098671" y="0"/>
                </a:cubicBezTo>
                <a:cubicBezTo>
                  <a:pt x="4340982" y="-15084"/>
                  <a:pt x="4325780" y="43733"/>
                  <a:pt x="4508539" y="0"/>
                </a:cubicBezTo>
                <a:cubicBezTo>
                  <a:pt x="4691298" y="-43733"/>
                  <a:pt x="4729497" y="4594"/>
                  <a:pt x="4918406" y="0"/>
                </a:cubicBezTo>
                <a:cubicBezTo>
                  <a:pt x="5107315" y="-4594"/>
                  <a:pt x="5498539" y="96607"/>
                  <a:pt x="5855245" y="0"/>
                </a:cubicBezTo>
                <a:cubicBezTo>
                  <a:pt x="5920712" y="200031"/>
                  <a:pt x="5798188" y="391336"/>
                  <a:pt x="5855245" y="564333"/>
                </a:cubicBezTo>
                <a:cubicBezTo>
                  <a:pt x="5912302" y="737330"/>
                  <a:pt x="5790748" y="1058582"/>
                  <a:pt x="5855245" y="1185098"/>
                </a:cubicBezTo>
                <a:cubicBezTo>
                  <a:pt x="5919742" y="1311615"/>
                  <a:pt x="5820419" y="1503986"/>
                  <a:pt x="5855245" y="1636565"/>
                </a:cubicBezTo>
                <a:cubicBezTo>
                  <a:pt x="5890071" y="1769144"/>
                  <a:pt x="5814350" y="1890369"/>
                  <a:pt x="5855245" y="2031597"/>
                </a:cubicBezTo>
                <a:cubicBezTo>
                  <a:pt x="5896140" y="2172825"/>
                  <a:pt x="5823891" y="2436438"/>
                  <a:pt x="5855245" y="2539497"/>
                </a:cubicBezTo>
                <a:cubicBezTo>
                  <a:pt x="5886599" y="2642556"/>
                  <a:pt x="5845539" y="2821487"/>
                  <a:pt x="5855245" y="3047396"/>
                </a:cubicBezTo>
                <a:cubicBezTo>
                  <a:pt x="5864951" y="3273305"/>
                  <a:pt x="5854188" y="3329813"/>
                  <a:pt x="5855245" y="3442429"/>
                </a:cubicBezTo>
                <a:cubicBezTo>
                  <a:pt x="5856302" y="3555045"/>
                  <a:pt x="5843164" y="3755860"/>
                  <a:pt x="5855245" y="3837462"/>
                </a:cubicBezTo>
                <a:cubicBezTo>
                  <a:pt x="5867326" y="3919064"/>
                  <a:pt x="5828565" y="4224605"/>
                  <a:pt x="5855245" y="4401794"/>
                </a:cubicBezTo>
                <a:cubicBezTo>
                  <a:pt x="5881925" y="4578983"/>
                  <a:pt x="5834194" y="4757474"/>
                  <a:pt x="5855245" y="4909694"/>
                </a:cubicBezTo>
                <a:cubicBezTo>
                  <a:pt x="5876296" y="5061914"/>
                  <a:pt x="5807390" y="5301810"/>
                  <a:pt x="5855245" y="5643326"/>
                </a:cubicBezTo>
                <a:cubicBezTo>
                  <a:pt x="5634239" y="5670707"/>
                  <a:pt x="5393238" y="5626028"/>
                  <a:pt x="5152616" y="5643326"/>
                </a:cubicBezTo>
                <a:cubicBezTo>
                  <a:pt x="4911994" y="5660624"/>
                  <a:pt x="4908984" y="5606068"/>
                  <a:pt x="4684196" y="5643326"/>
                </a:cubicBezTo>
                <a:cubicBezTo>
                  <a:pt x="4459408" y="5680584"/>
                  <a:pt x="4298685" y="5576368"/>
                  <a:pt x="4098671" y="5643326"/>
                </a:cubicBezTo>
                <a:cubicBezTo>
                  <a:pt x="3898658" y="5710284"/>
                  <a:pt x="3571381" y="5595435"/>
                  <a:pt x="3396042" y="5643326"/>
                </a:cubicBezTo>
                <a:cubicBezTo>
                  <a:pt x="3220703" y="5691217"/>
                  <a:pt x="2925912" y="5636339"/>
                  <a:pt x="2693413" y="5643326"/>
                </a:cubicBezTo>
                <a:cubicBezTo>
                  <a:pt x="2460914" y="5650313"/>
                  <a:pt x="2188302" y="5599969"/>
                  <a:pt x="1990783" y="5643326"/>
                </a:cubicBezTo>
                <a:cubicBezTo>
                  <a:pt x="1793264" y="5686683"/>
                  <a:pt x="1455227" y="5602572"/>
                  <a:pt x="1288154" y="5643326"/>
                </a:cubicBezTo>
                <a:cubicBezTo>
                  <a:pt x="1121081" y="5684080"/>
                  <a:pt x="886840" y="5599378"/>
                  <a:pt x="761182" y="5643326"/>
                </a:cubicBezTo>
                <a:cubicBezTo>
                  <a:pt x="635524" y="5687274"/>
                  <a:pt x="169486" y="5637785"/>
                  <a:pt x="0" y="5643326"/>
                </a:cubicBezTo>
                <a:cubicBezTo>
                  <a:pt x="-19473" y="5522493"/>
                  <a:pt x="25008" y="5278263"/>
                  <a:pt x="0" y="5078993"/>
                </a:cubicBezTo>
                <a:cubicBezTo>
                  <a:pt x="-25008" y="4879723"/>
                  <a:pt x="25844" y="4768654"/>
                  <a:pt x="0" y="4627527"/>
                </a:cubicBezTo>
                <a:cubicBezTo>
                  <a:pt x="-25844" y="4486400"/>
                  <a:pt x="81205" y="4288359"/>
                  <a:pt x="0" y="3950328"/>
                </a:cubicBezTo>
                <a:cubicBezTo>
                  <a:pt x="-81205" y="3612297"/>
                  <a:pt x="45204" y="3582614"/>
                  <a:pt x="0" y="3385996"/>
                </a:cubicBezTo>
                <a:cubicBezTo>
                  <a:pt x="-45204" y="3189378"/>
                  <a:pt x="47128" y="2903828"/>
                  <a:pt x="0" y="2708796"/>
                </a:cubicBezTo>
                <a:cubicBezTo>
                  <a:pt x="-47128" y="2513764"/>
                  <a:pt x="8726" y="2409922"/>
                  <a:pt x="0" y="2200897"/>
                </a:cubicBezTo>
                <a:cubicBezTo>
                  <a:pt x="-8726" y="1991872"/>
                  <a:pt x="40050" y="1725048"/>
                  <a:pt x="0" y="1523698"/>
                </a:cubicBezTo>
                <a:cubicBezTo>
                  <a:pt x="-40050" y="1322348"/>
                  <a:pt x="11353" y="1043424"/>
                  <a:pt x="0" y="902932"/>
                </a:cubicBezTo>
                <a:cubicBezTo>
                  <a:pt x="-11353" y="762440"/>
                  <a:pt x="19013" y="654599"/>
                  <a:pt x="0" y="507899"/>
                </a:cubicBezTo>
                <a:cubicBezTo>
                  <a:pt x="-19013" y="361199"/>
                  <a:pt x="49249" y="230197"/>
                  <a:pt x="0" y="0"/>
                </a:cubicBezTo>
                <a:close/>
              </a:path>
              <a:path w="5855245" h="5643326" stroke="0" extrusionOk="0">
                <a:moveTo>
                  <a:pt x="0" y="0"/>
                </a:moveTo>
                <a:cubicBezTo>
                  <a:pt x="125557" y="-7890"/>
                  <a:pt x="207408" y="35066"/>
                  <a:pt x="409867" y="0"/>
                </a:cubicBezTo>
                <a:cubicBezTo>
                  <a:pt x="612326" y="-35066"/>
                  <a:pt x="673800" y="5056"/>
                  <a:pt x="819734" y="0"/>
                </a:cubicBezTo>
                <a:cubicBezTo>
                  <a:pt x="965668" y="-5056"/>
                  <a:pt x="1176063" y="54152"/>
                  <a:pt x="1463811" y="0"/>
                </a:cubicBezTo>
                <a:cubicBezTo>
                  <a:pt x="1751559" y="-54152"/>
                  <a:pt x="1840857" y="64900"/>
                  <a:pt x="2107888" y="0"/>
                </a:cubicBezTo>
                <a:cubicBezTo>
                  <a:pt x="2374919" y="-64900"/>
                  <a:pt x="2368315" y="44467"/>
                  <a:pt x="2517755" y="0"/>
                </a:cubicBezTo>
                <a:cubicBezTo>
                  <a:pt x="2667195" y="-44467"/>
                  <a:pt x="2793691" y="31457"/>
                  <a:pt x="2927623" y="0"/>
                </a:cubicBezTo>
                <a:cubicBezTo>
                  <a:pt x="3061555" y="-31457"/>
                  <a:pt x="3370473" y="20815"/>
                  <a:pt x="3571699" y="0"/>
                </a:cubicBezTo>
                <a:cubicBezTo>
                  <a:pt x="3772925" y="-20815"/>
                  <a:pt x="3801911" y="28604"/>
                  <a:pt x="3981567" y="0"/>
                </a:cubicBezTo>
                <a:cubicBezTo>
                  <a:pt x="4161223" y="-28604"/>
                  <a:pt x="4242476" y="41907"/>
                  <a:pt x="4391434" y="0"/>
                </a:cubicBezTo>
                <a:cubicBezTo>
                  <a:pt x="4540392" y="-41907"/>
                  <a:pt x="4714806" y="53041"/>
                  <a:pt x="4859853" y="0"/>
                </a:cubicBezTo>
                <a:cubicBezTo>
                  <a:pt x="5004900" y="-53041"/>
                  <a:pt x="5592492" y="29166"/>
                  <a:pt x="5855245" y="0"/>
                </a:cubicBezTo>
                <a:cubicBezTo>
                  <a:pt x="5887293" y="154297"/>
                  <a:pt x="5804174" y="387390"/>
                  <a:pt x="5855245" y="507899"/>
                </a:cubicBezTo>
                <a:cubicBezTo>
                  <a:pt x="5906316" y="628408"/>
                  <a:pt x="5821084" y="958097"/>
                  <a:pt x="5855245" y="1072232"/>
                </a:cubicBezTo>
                <a:cubicBezTo>
                  <a:pt x="5889406" y="1186367"/>
                  <a:pt x="5803077" y="1363183"/>
                  <a:pt x="5855245" y="1580131"/>
                </a:cubicBezTo>
                <a:cubicBezTo>
                  <a:pt x="5907413" y="1797079"/>
                  <a:pt x="5814042" y="1803807"/>
                  <a:pt x="5855245" y="1975164"/>
                </a:cubicBezTo>
                <a:cubicBezTo>
                  <a:pt x="5896448" y="2146521"/>
                  <a:pt x="5806341" y="2395442"/>
                  <a:pt x="5855245" y="2595930"/>
                </a:cubicBezTo>
                <a:cubicBezTo>
                  <a:pt x="5904149" y="2796418"/>
                  <a:pt x="5812010" y="3063171"/>
                  <a:pt x="5855245" y="3273129"/>
                </a:cubicBezTo>
                <a:cubicBezTo>
                  <a:pt x="5898480" y="3483087"/>
                  <a:pt x="5825348" y="3567714"/>
                  <a:pt x="5855245" y="3668162"/>
                </a:cubicBezTo>
                <a:cubicBezTo>
                  <a:pt x="5885142" y="3768610"/>
                  <a:pt x="5835856" y="3894603"/>
                  <a:pt x="5855245" y="4063195"/>
                </a:cubicBezTo>
                <a:cubicBezTo>
                  <a:pt x="5874634" y="4231787"/>
                  <a:pt x="5834636" y="4538552"/>
                  <a:pt x="5855245" y="4683961"/>
                </a:cubicBezTo>
                <a:cubicBezTo>
                  <a:pt x="5875854" y="4829370"/>
                  <a:pt x="5835114" y="4935869"/>
                  <a:pt x="5855245" y="5135427"/>
                </a:cubicBezTo>
                <a:cubicBezTo>
                  <a:pt x="5875376" y="5334985"/>
                  <a:pt x="5846233" y="5450685"/>
                  <a:pt x="5855245" y="5643326"/>
                </a:cubicBezTo>
                <a:cubicBezTo>
                  <a:pt x="5678457" y="5656393"/>
                  <a:pt x="5552068" y="5642580"/>
                  <a:pt x="5445378" y="5643326"/>
                </a:cubicBezTo>
                <a:cubicBezTo>
                  <a:pt x="5338688" y="5644072"/>
                  <a:pt x="5043118" y="5584527"/>
                  <a:pt x="4801301" y="5643326"/>
                </a:cubicBezTo>
                <a:cubicBezTo>
                  <a:pt x="4559484" y="5702125"/>
                  <a:pt x="4442142" y="5623621"/>
                  <a:pt x="4215776" y="5643326"/>
                </a:cubicBezTo>
                <a:cubicBezTo>
                  <a:pt x="3989411" y="5663031"/>
                  <a:pt x="3830405" y="5638718"/>
                  <a:pt x="3571699" y="5643326"/>
                </a:cubicBezTo>
                <a:cubicBezTo>
                  <a:pt x="3312993" y="5647934"/>
                  <a:pt x="3226235" y="5632181"/>
                  <a:pt x="2986175" y="5643326"/>
                </a:cubicBezTo>
                <a:cubicBezTo>
                  <a:pt x="2746115" y="5654471"/>
                  <a:pt x="2726995" y="5611796"/>
                  <a:pt x="2576308" y="5643326"/>
                </a:cubicBezTo>
                <a:cubicBezTo>
                  <a:pt x="2425621" y="5674856"/>
                  <a:pt x="2171376" y="5574556"/>
                  <a:pt x="1990783" y="5643326"/>
                </a:cubicBezTo>
                <a:cubicBezTo>
                  <a:pt x="1810190" y="5712096"/>
                  <a:pt x="1467912" y="5585420"/>
                  <a:pt x="1288154" y="5643326"/>
                </a:cubicBezTo>
                <a:cubicBezTo>
                  <a:pt x="1108396" y="5701232"/>
                  <a:pt x="1020568" y="5635069"/>
                  <a:pt x="819734" y="5643326"/>
                </a:cubicBezTo>
                <a:cubicBezTo>
                  <a:pt x="618900" y="5651583"/>
                  <a:pt x="213109" y="5599058"/>
                  <a:pt x="0" y="5643326"/>
                </a:cubicBezTo>
                <a:cubicBezTo>
                  <a:pt x="-14966" y="5440832"/>
                  <a:pt x="32689" y="5253749"/>
                  <a:pt x="0" y="5135427"/>
                </a:cubicBezTo>
                <a:cubicBezTo>
                  <a:pt x="-32689" y="5017105"/>
                  <a:pt x="17360" y="4730120"/>
                  <a:pt x="0" y="4458228"/>
                </a:cubicBezTo>
                <a:cubicBezTo>
                  <a:pt x="-17360" y="4186336"/>
                  <a:pt x="32214" y="4220345"/>
                  <a:pt x="0" y="4006761"/>
                </a:cubicBezTo>
                <a:cubicBezTo>
                  <a:pt x="-32214" y="3793177"/>
                  <a:pt x="5380" y="3700038"/>
                  <a:pt x="0" y="3498862"/>
                </a:cubicBezTo>
                <a:cubicBezTo>
                  <a:pt x="-5380" y="3297686"/>
                  <a:pt x="38466" y="3192714"/>
                  <a:pt x="0" y="2934530"/>
                </a:cubicBezTo>
                <a:cubicBezTo>
                  <a:pt x="-38466" y="2676346"/>
                  <a:pt x="9002" y="2514902"/>
                  <a:pt x="0" y="2370197"/>
                </a:cubicBezTo>
                <a:cubicBezTo>
                  <a:pt x="-9002" y="2225492"/>
                  <a:pt x="20747" y="1946247"/>
                  <a:pt x="0" y="1805864"/>
                </a:cubicBezTo>
                <a:cubicBezTo>
                  <a:pt x="-20747" y="1665481"/>
                  <a:pt x="59312" y="1408491"/>
                  <a:pt x="0" y="1297965"/>
                </a:cubicBezTo>
                <a:cubicBezTo>
                  <a:pt x="-59312" y="1187439"/>
                  <a:pt x="56047" y="946520"/>
                  <a:pt x="0" y="677199"/>
                </a:cubicBezTo>
                <a:cubicBezTo>
                  <a:pt x="-56047" y="407878"/>
                  <a:pt x="7914" y="143842"/>
                  <a:pt x="0" y="0"/>
                </a:cubicBezTo>
                <a:close/>
              </a:path>
            </a:pathLst>
          </a:custGeom>
          <a:ln w="38100">
            <a:solidFill>
              <a:srgbClr val="C00000"/>
            </a:solidFill>
            <a:extLst>
              <a:ext uri="{C807C97D-BFC1-408E-A445-0C87EB9F89A2}">
                <ask:lineSketchStyleProps xmlns:ask="http://schemas.microsoft.com/office/drawing/2018/sketchyshapes" sd="1682897769">
                  <a:prstGeom prst="rect">
                    <a:avLst/>
                  </a:prstGeom>
                  <ask:type>
                    <ask:lineSketchScribble/>
                  </ask:type>
                </ask:lineSketchStyleProps>
              </a:ext>
            </a:extLst>
          </a:ln>
        </p:spPr>
      </p:pic>
      <p:sp>
        <p:nvSpPr>
          <p:cNvPr id="19" name="テキスト ボックス 18">
            <a:extLst>
              <a:ext uri="{FF2B5EF4-FFF2-40B4-BE49-F238E27FC236}">
                <a16:creationId xmlns:a16="http://schemas.microsoft.com/office/drawing/2014/main" id="{5660F095-8DBB-489E-B6B9-7D9C0854CAEB}"/>
              </a:ext>
            </a:extLst>
          </p:cNvPr>
          <p:cNvSpPr txBox="1"/>
          <p:nvPr/>
        </p:nvSpPr>
        <p:spPr>
          <a:xfrm>
            <a:off x="6017152" y="6591757"/>
            <a:ext cx="6100618" cy="253916"/>
          </a:xfrm>
          <a:prstGeom prst="rect">
            <a:avLst/>
          </a:prstGeom>
          <a:noFill/>
        </p:spPr>
        <p:txBody>
          <a:bodyPr wrap="square">
            <a:spAutoFit/>
          </a:bodyPr>
          <a:lstStyle/>
          <a:p>
            <a:pPr algn="ctr"/>
            <a:r>
              <a:rPr lang="en-US" altLang="ja-JP" sz="1000" dirty="0">
                <a:latin typeface="BIZ UDPゴシック" panose="020B0400000000000000" pitchFamily="50" charset="-128"/>
                <a:ea typeface="BIZ UDPゴシック" panose="020B0400000000000000" pitchFamily="50" charset="-128"/>
              </a:rPr>
              <a:t>https://seymourhersh.substack.com/p/how-america-took-out-the-nord-stream</a:t>
            </a:r>
            <a:endParaRPr lang="ja-JP" altLang="en-US" sz="1000"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3BE3DE06-0177-4A22-969F-E59805F894C4}"/>
              </a:ext>
            </a:extLst>
          </p:cNvPr>
          <p:cNvSpPr txBox="1"/>
          <p:nvPr/>
        </p:nvSpPr>
        <p:spPr>
          <a:xfrm>
            <a:off x="6405077" y="525859"/>
            <a:ext cx="4826341"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検閲しないメディア</a:t>
            </a:r>
            <a:r>
              <a:rPr kumimoji="1" lang="en-US" altLang="ja-JP" dirty="0" err="1">
                <a:latin typeface="BIZ UDPゴシック" panose="020B0400000000000000" pitchFamily="50" charset="-128"/>
                <a:ea typeface="BIZ UDPゴシック" panose="020B0400000000000000" pitchFamily="50" charset="-128"/>
              </a:rPr>
              <a:t>Substack</a:t>
            </a:r>
            <a:r>
              <a:rPr kumimoji="1" lang="ja-JP" altLang="en-US" dirty="0">
                <a:latin typeface="BIZ UDPゴシック" panose="020B0400000000000000" pitchFamily="50" charset="-128"/>
                <a:ea typeface="BIZ UDPゴシック" panose="020B0400000000000000" pitchFamily="50" charset="-128"/>
              </a:rPr>
              <a:t>で公開</a:t>
            </a:r>
          </a:p>
        </p:txBody>
      </p:sp>
    </p:spTree>
    <p:extLst>
      <p:ext uri="{BB962C8B-B14F-4D97-AF65-F5344CB8AC3E}">
        <p14:creationId xmlns:p14="http://schemas.microsoft.com/office/powerpoint/2010/main" val="4128232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地政学は生きている～ドイツをロシアと切り離し、弱体化させる政策</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9218" name="Picture 2">
            <a:extLst>
              <a:ext uri="{FF2B5EF4-FFF2-40B4-BE49-F238E27FC236}">
                <a16:creationId xmlns:a16="http://schemas.microsoft.com/office/drawing/2014/main" id="{BBA02475-3910-4CC9-9897-E95F607C0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776" y="552413"/>
            <a:ext cx="4483086" cy="6195436"/>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2773E54B-F295-46A1-BB5B-C135446A0295}"/>
              </a:ext>
            </a:extLst>
          </p:cNvPr>
          <p:cNvPicPr>
            <a:picLocks noChangeAspect="1"/>
          </p:cNvPicPr>
          <p:nvPr/>
        </p:nvPicPr>
        <p:blipFill>
          <a:blip r:embed="rId3"/>
          <a:stretch>
            <a:fillRect/>
          </a:stretch>
        </p:blipFill>
        <p:spPr>
          <a:xfrm>
            <a:off x="5800436" y="478971"/>
            <a:ext cx="5668078" cy="6268878"/>
          </a:xfrm>
          <a:prstGeom prst="rect">
            <a:avLst/>
          </a:prstGeom>
        </p:spPr>
      </p:pic>
      <p:sp>
        <p:nvSpPr>
          <p:cNvPr id="15" name="テキスト ボックス 14">
            <a:extLst>
              <a:ext uri="{FF2B5EF4-FFF2-40B4-BE49-F238E27FC236}">
                <a16:creationId xmlns:a16="http://schemas.microsoft.com/office/drawing/2014/main" id="{9EEEDF9B-7F48-4310-9B72-C1EE5BD16331}"/>
              </a:ext>
            </a:extLst>
          </p:cNvPr>
          <p:cNvSpPr txBox="1"/>
          <p:nvPr/>
        </p:nvSpPr>
        <p:spPr>
          <a:xfrm rot="16200000">
            <a:off x="-2398329" y="3505097"/>
            <a:ext cx="6100618"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hlinkClick r:id="rId4"/>
              </a:rPr>
              <a:t>https://en.weltexpress.info/2022/09/08/documentation-a-rand-report-dated-01-25-2022/</a:t>
            </a:r>
            <a:endParaRPr lang="ja-JP" altLang="en-US" sz="9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36277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ショルツ独首相は爆破前に計画を知っていた～</a:t>
            </a:r>
            <a:r>
              <a:rPr lang="en-US" altLang="ja-JP" sz="2400" dirty="0">
                <a:latin typeface="BIZ UDPゴシック" panose="020B0400000000000000" pitchFamily="50" charset="-128"/>
                <a:ea typeface="BIZ UDPゴシック" panose="020B0400000000000000" pitchFamily="50" charset="-128"/>
              </a:rPr>
              <a:t>RAND</a:t>
            </a:r>
            <a:r>
              <a:rPr lang="ja-JP" altLang="en-US" sz="2400" dirty="0">
                <a:latin typeface="BIZ UDPゴシック" panose="020B0400000000000000" pitchFamily="50" charset="-128"/>
                <a:ea typeface="BIZ UDPゴシック" panose="020B0400000000000000" pitchFamily="50" charset="-128"/>
              </a:rPr>
              <a:t>文書は</a:t>
            </a:r>
            <a:r>
              <a:rPr lang="en-US" altLang="ja-JP" sz="2400" dirty="0">
                <a:latin typeface="BIZ UDPゴシック" panose="020B0400000000000000" pitchFamily="50" charset="-128"/>
                <a:ea typeface="BIZ UDPゴシック" panose="020B0400000000000000" pitchFamily="50" charset="-128"/>
              </a:rPr>
              <a:t>Fake</a:t>
            </a:r>
            <a:r>
              <a:rPr lang="ja-JP" altLang="en-US" sz="2400" dirty="0">
                <a:latin typeface="BIZ UDPゴシック" panose="020B0400000000000000" pitchFamily="50" charset="-128"/>
                <a:ea typeface="BIZ UDPゴシック" panose="020B0400000000000000" pitchFamily="50" charset="-128"/>
              </a:rPr>
              <a:t>・・・</a:t>
            </a:r>
            <a:endParaRPr lang="en-US" altLang="ja-JP" sz="24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A1D26CF1-28B0-4ED3-BA6D-9B597680B99F}"/>
              </a:ext>
            </a:extLst>
          </p:cNvPr>
          <p:cNvPicPr>
            <a:picLocks noChangeAspect="1"/>
          </p:cNvPicPr>
          <p:nvPr/>
        </p:nvPicPr>
        <p:blipFill>
          <a:blip r:embed="rId2"/>
          <a:stretch>
            <a:fillRect/>
          </a:stretch>
        </p:blipFill>
        <p:spPr>
          <a:xfrm>
            <a:off x="1595851" y="538920"/>
            <a:ext cx="9090620" cy="6282136"/>
          </a:xfrm>
          <a:prstGeom prst="rect">
            <a:avLst/>
          </a:prstGeom>
        </p:spPr>
      </p:pic>
      <p:sp>
        <p:nvSpPr>
          <p:cNvPr id="8" name="テキスト ボックス 7">
            <a:extLst>
              <a:ext uri="{FF2B5EF4-FFF2-40B4-BE49-F238E27FC236}">
                <a16:creationId xmlns:a16="http://schemas.microsoft.com/office/drawing/2014/main" id="{68F3E0B5-D68B-43DB-9DF3-70C1E29DDF7A}"/>
              </a:ext>
            </a:extLst>
          </p:cNvPr>
          <p:cNvSpPr txBox="1"/>
          <p:nvPr/>
        </p:nvSpPr>
        <p:spPr>
          <a:xfrm rot="16200000">
            <a:off x="-1955800" y="3526099"/>
            <a:ext cx="6100618" cy="307777"/>
          </a:xfrm>
          <a:prstGeom prst="rect">
            <a:avLst/>
          </a:prstGeom>
          <a:noFill/>
        </p:spPr>
        <p:txBody>
          <a:bodyPr wrap="square">
            <a:spAutoFit/>
          </a:bodyPr>
          <a:lstStyle/>
          <a:p>
            <a:r>
              <a:rPr lang="ja-JP" altLang="en-US" sz="1400" b="1" dirty="0">
                <a:latin typeface="BIZ UDPゴシック" panose="020B0400000000000000" pitchFamily="50" charset="-128"/>
                <a:ea typeface="BIZ UDPゴシック" panose="020B0400000000000000" pitchFamily="50" charset="-128"/>
              </a:rPr>
              <a:t>（出所） </a:t>
            </a:r>
            <a:r>
              <a:rPr lang="en-US" altLang="ja-JP" sz="1400" dirty="0">
                <a:solidFill>
                  <a:srgbClr val="C00000"/>
                </a:solidFill>
                <a:latin typeface="BIZ UDPゴシック" panose="020B0400000000000000" pitchFamily="50" charset="-128"/>
                <a:ea typeface="BIZ UDPゴシック" panose="020B0400000000000000" pitchFamily="50" charset="-128"/>
              </a:rPr>
              <a:t>https://www.rand.org/news/press/2022/09/14.html</a:t>
            </a:r>
            <a:endParaRPr lang="ja-JP" altLang="en-US" sz="14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45112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英国はヨーロッパ大陸が一つにまとまるのを妨害してきた歴史</a:t>
            </a:r>
            <a:endParaRPr lang="en-US" altLang="ja-JP" sz="2400" dirty="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42483F5F-1093-4108-A002-9115177C0E4A}"/>
              </a:ext>
            </a:extLst>
          </p:cNvPr>
          <p:cNvSpPr txBox="1"/>
          <p:nvPr/>
        </p:nvSpPr>
        <p:spPr>
          <a:xfrm>
            <a:off x="1" y="591127"/>
            <a:ext cx="12192000" cy="1323439"/>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ヨーロッパ半島やユーラシアにおいて、突出した勢力の台頭を抑止ししてきた歴史。</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故に国家間の分断、離反工作、情報工作を常套としてきた～</a:t>
            </a:r>
            <a:r>
              <a:rPr kumimoji="1" lang="ja-JP" altLang="en-US" sz="2000" dirty="0">
                <a:latin typeface="BIZ UDPゴシック" panose="020B0400000000000000" pitchFamily="50" charset="-128"/>
                <a:ea typeface="BIZ UDPゴシック" panose="020B0400000000000000" pitchFamily="50" charset="-128"/>
              </a:rPr>
              <a:t>グレートゲームはその典型。</a:t>
            </a:r>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a:latin typeface="BIZ UDPゴシック" panose="020B0400000000000000" pitchFamily="50" charset="-128"/>
                <a:ea typeface="BIZ UDPゴシック" panose="020B0400000000000000" pitchFamily="50" charset="-128"/>
              </a:rPr>
              <a:t>例えば、左図のような「独ソ不可侵条約」は、英国にとっては悪夢。</a:t>
            </a:r>
            <a:endParaRPr kumimoji="1" lang="en-US" altLang="ja-JP" sz="2000" dirty="0">
              <a:latin typeface="BIZ UDPゴシック" panose="020B0400000000000000" pitchFamily="50" charset="-128"/>
              <a:ea typeface="BIZ UDPゴシック" panose="020B0400000000000000" pitchFamily="50" charset="-128"/>
            </a:endParaRPr>
          </a:p>
          <a:p>
            <a:r>
              <a:rPr kumimoji="1" lang="ja-JP" altLang="en-US" sz="2000" dirty="0">
                <a:latin typeface="BIZ UDPゴシック" panose="020B0400000000000000" pitchFamily="50" charset="-128"/>
                <a:ea typeface="BIZ UDPゴシック" panose="020B0400000000000000" pitchFamily="50" charset="-128"/>
              </a:rPr>
              <a:t>米国は、海洋勢力であるイギリスの外交政策を継承しているので、ドイツ弱体化、パイプライン爆破は想定内。</a:t>
            </a:r>
          </a:p>
        </p:txBody>
      </p:sp>
      <p:pic>
        <p:nvPicPr>
          <p:cNvPr id="10242" name="Picture 2" descr="独ソ不可侵条約 - 柔らかい布で拭き取ってください">
            <a:extLst>
              <a:ext uri="{FF2B5EF4-FFF2-40B4-BE49-F238E27FC236}">
                <a16:creationId xmlns:a16="http://schemas.microsoft.com/office/drawing/2014/main" id="{7F275954-A31E-46D0-8726-379D09243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3" y="2088882"/>
            <a:ext cx="5965763" cy="439698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9CA0CF7C-C40F-4790-9F11-3CDFEBC17F01}"/>
              </a:ext>
            </a:extLst>
          </p:cNvPr>
          <p:cNvSpPr txBox="1"/>
          <p:nvPr/>
        </p:nvSpPr>
        <p:spPr>
          <a:xfrm>
            <a:off x="0" y="6446982"/>
            <a:ext cx="6096000" cy="230832"/>
          </a:xfrm>
          <a:prstGeom prst="rect">
            <a:avLst/>
          </a:prstGeom>
          <a:noFill/>
        </p:spPr>
        <p:txBody>
          <a:bodyPr wrap="square">
            <a:spAutoFit/>
          </a:bodyPr>
          <a:lstStyle/>
          <a:p>
            <a:pPr algn="ctr"/>
            <a:r>
              <a:rPr lang="ja-JP" altLang="en-US" sz="900" dirty="0">
                <a:latin typeface="BIZ UDPゴシック" panose="020B0400000000000000" pitchFamily="50" charset="-128"/>
                <a:ea typeface="BIZ UDPゴシック" panose="020B0400000000000000" pitchFamily="50" charset="-128"/>
              </a:rPr>
              <a:t>（出所） </a:t>
            </a:r>
            <a:r>
              <a:rPr lang="en-US" altLang="ja-JP" sz="900" dirty="0">
                <a:latin typeface="BIZ UDPゴシック" panose="020B0400000000000000" pitchFamily="50" charset="-128"/>
                <a:ea typeface="BIZ UDPゴシック" panose="020B0400000000000000" pitchFamily="50" charset="-128"/>
              </a:rPr>
              <a:t>https://blog.goo.ne.jp/konnanup/e/b41030b6104958261880f5eb0f09ae30</a:t>
            </a:r>
            <a:endParaRPr lang="ja-JP" altLang="en-US" sz="900" dirty="0">
              <a:latin typeface="BIZ UDPゴシック" panose="020B0400000000000000" pitchFamily="50" charset="-128"/>
              <a:ea typeface="BIZ UDPゴシック" panose="020B0400000000000000" pitchFamily="50" charset="-128"/>
            </a:endParaRPr>
          </a:p>
        </p:txBody>
      </p:sp>
      <p:pic>
        <p:nvPicPr>
          <p:cNvPr id="10244" name="Picture 4" descr="ナポレオン戦争 | 世界の歴史まっぷ">
            <a:extLst>
              <a:ext uri="{FF2B5EF4-FFF2-40B4-BE49-F238E27FC236}">
                <a16:creationId xmlns:a16="http://schemas.microsoft.com/office/drawing/2014/main" id="{9CB5E1F6-9959-43DF-94B5-9EE3B5C51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697" y="2070188"/>
            <a:ext cx="5836664" cy="458999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1BA53B30-2804-48CC-AF65-3836E9EA8382}"/>
              </a:ext>
            </a:extLst>
          </p:cNvPr>
          <p:cNvSpPr txBox="1"/>
          <p:nvPr/>
        </p:nvSpPr>
        <p:spPr>
          <a:xfrm>
            <a:off x="2022764" y="6660186"/>
            <a:ext cx="9990448" cy="215444"/>
          </a:xfrm>
          <a:prstGeom prst="rect">
            <a:avLst/>
          </a:prstGeom>
          <a:noFill/>
        </p:spPr>
        <p:txBody>
          <a:bodyPr wrap="square">
            <a:spAutoFit/>
          </a:bodyPr>
          <a:lstStyle/>
          <a:p>
            <a:pPr algn="r"/>
            <a:r>
              <a:rPr lang="en-US" altLang="ja-JP" sz="800" dirty="0">
                <a:latin typeface="BIZ UDPゴシック" panose="020B0400000000000000" pitchFamily="50" charset="-128"/>
                <a:ea typeface="BIZ UDPゴシック" panose="020B0400000000000000" pitchFamily="50" charset="-128"/>
              </a:rPr>
              <a:t>https://sekainorekisi.com/glossary/%E3%83%8A%E3%83%9D%E3%83%AC%E3%82%AA%E3%83%B3%E6%88%A6%E4%BA%89/</a:t>
            </a:r>
            <a:endParaRPr lang="ja-JP" altLang="en-US" sz="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80341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866273" y="1549210"/>
            <a:ext cx="10487015" cy="3754874"/>
          </a:xfrm>
          <a:prstGeom prst="rect">
            <a:avLst/>
          </a:prstGeom>
          <a:noFill/>
        </p:spPr>
        <p:txBody>
          <a:bodyPr wrap="square" rtlCol="0" anchor="ctr">
            <a:spAutoFit/>
          </a:bodyPr>
          <a:lstStyle/>
          <a:p>
            <a:pPr algn="ctr"/>
            <a:r>
              <a:rPr kumimoji="1" lang="ja-JP" altLang="en-US" sz="23800" b="1" dirty="0">
                <a:solidFill>
                  <a:schemeClr val="bg1">
                    <a:lumMod val="85000"/>
                  </a:schemeClr>
                </a:solidFill>
                <a:latin typeface="Meiryo UI" panose="020B0604030504040204" pitchFamily="50" charset="-128"/>
                <a:ea typeface="Meiryo UI" panose="020B0604030504040204" pitchFamily="50" charset="-128"/>
              </a:rPr>
              <a:t>はじめに</a:t>
            </a:r>
          </a:p>
        </p:txBody>
      </p:sp>
    </p:spTree>
    <p:extLst>
      <p:ext uri="{BB962C8B-B14F-4D97-AF65-F5344CB8AC3E}">
        <p14:creationId xmlns:p14="http://schemas.microsoft.com/office/powerpoint/2010/main" val="1260145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テキスト ボックス 41">
            <a:extLst>
              <a:ext uri="{FF2B5EF4-FFF2-40B4-BE49-F238E27FC236}">
                <a16:creationId xmlns:a16="http://schemas.microsoft.com/office/drawing/2014/main" id="{D2959D5B-6CED-DA4C-3D47-C4EEFDA853AB}"/>
              </a:ext>
            </a:extLst>
          </p:cNvPr>
          <p:cNvSpPr txBox="1"/>
          <p:nvPr/>
        </p:nvSpPr>
        <p:spPr>
          <a:xfrm>
            <a:off x="9568433" y="767289"/>
            <a:ext cx="1549578"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北米</a:t>
            </a:r>
          </a:p>
        </p:txBody>
      </p:sp>
      <p:pic>
        <p:nvPicPr>
          <p:cNvPr id="49" name="Picture 2" descr="ユーラシア大陸｣の復活が世界を大きく変える | ブックス・レビュー | 東洋経済オンライン | 社会をよくする経済ニュース">
            <a:extLst>
              <a:ext uri="{FF2B5EF4-FFF2-40B4-BE49-F238E27FC236}">
                <a16:creationId xmlns:a16="http://schemas.microsoft.com/office/drawing/2014/main" id="{C48E5422-BD2A-4193-9D90-88017E0E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73" y="420559"/>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14" name="正方形/長方形 13">
            <a:extLst>
              <a:ext uri="{FF2B5EF4-FFF2-40B4-BE49-F238E27FC236}">
                <a16:creationId xmlns:a16="http://schemas.microsoft.com/office/drawing/2014/main" id="{2368A886-C388-4374-92BB-C260E5F2C8BC}"/>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米英の海洋戦力が及ばないハートランド物流による経済連携</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矢印: 右 1">
            <a:extLst>
              <a:ext uri="{FF2B5EF4-FFF2-40B4-BE49-F238E27FC236}">
                <a16:creationId xmlns:a16="http://schemas.microsoft.com/office/drawing/2014/main" id="{C42C78BD-1AF1-497C-A4E0-D7656BF06E5A}"/>
              </a:ext>
            </a:extLst>
          </p:cNvPr>
          <p:cNvSpPr/>
          <p:nvPr/>
        </p:nvSpPr>
        <p:spPr>
          <a:xfrm rot="10800000">
            <a:off x="3158835" y="3357560"/>
            <a:ext cx="5292437" cy="1122073"/>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317E56D0-601B-4297-BA55-0B0EF04EE07C}"/>
              </a:ext>
            </a:extLst>
          </p:cNvPr>
          <p:cNvSpPr txBox="1"/>
          <p:nvPr/>
        </p:nvSpPr>
        <p:spPr>
          <a:xfrm>
            <a:off x="3814617" y="3696988"/>
            <a:ext cx="4267200"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横の中央回廊</a:t>
            </a:r>
          </a:p>
        </p:txBody>
      </p:sp>
      <p:sp>
        <p:nvSpPr>
          <p:cNvPr id="4" name="矢印: 下 3">
            <a:extLst>
              <a:ext uri="{FF2B5EF4-FFF2-40B4-BE49-F238E27FC236}">
                <a16:creationId xmlns:a16="http://schemas.microsoft.com/office/drawing/2014/main" id="{A347E58C-5B16-4F92-B4EE-06D60BF26E63}"/>
              </a:ext>
            </a:extLst>
          </p:cNvPr>
          <p:cNvSpPr/>
          <p:nvPr/>
        </p:nvSpPr>
        <p:spPr>
          <a:xfrm>
            <a:off x="4174836" y="4267199"/>
            <a:ext cx="2179782" cy="2170242"/>
          </a:xfrm>
          <a:prstGeom prst="down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FFAD2856-FAC7-4134-91B4-2780B64BA530}"/>
              </a:ext>
            </a:extLst>
          </p:cNvPr>
          <p:cNvSpPr/>
          <p:nvPr/>
        </p:nvSpPr>
        <p:spPr>
          <a:xfrm>
            <a:off x="4738256" y="2271702"/>
            <a:ext cx="1025236" cy="133048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C0499C-9F68-41DA-96B2-0AC757AFBFCA}"/>
              </a:ext>
            </a:extLst>
          </p:cNvPr>
          <p:cNvSpPr txBox="1"/>
          <p:nvPr/>
        </p:nvSpPr>
        <p:spPr>
          <a:xfrm>
            <a:off x="4996874" y="2511843"/>
            <a:ext cx="508000" cy="954107"/>
          </a:xfrm>
          <a:prstGeom prst="rect">
            <a:avLst/>
          </a:prstGeom>
          <a:noFill/>
        </p:spPr>
        <p:txBody>
          <a:bodyPr wrap="square" rtlCol="0">
            <a:spAutoFit/>
          </a:bodyPr>
          <a:lstStyle/>
          <a:p>
            <a:r>
              <a:rPr kumimoji="1" lang="ja-JP" altLang="en-US" sz="2800" dirty="0">
                <a:solidFill>
                  <a:schemeClr val="bg1"/>
                </a:solidFill>
                <a:latin typeface="BIZ UDPゴシック" panose="020B0400000000000000" pitchFamily="50" charset="-128"/>
                <a:ea typeface="BIZ UDPゴシック" panose="020B0400000000000000" pitchFamily="50" charset="-128"/>
              </a:rPr>
              <a:t>縦の</a:t>
            </a:r>
          </a:p>
        </p:txBody>
      </p:sp>
      <p:sp>
        <p:nvSpPr>
          <p:cNvPr id="27" name="テキスト ボックス 26">
            <a:extLst>
              <a:ext uri="{FF2B5EF4-FFF2-40B4-BE49-F238E27FC236}">
                <a16:creationId xmlns:a16="http://schemas.microsoft.com/office/drawing/2014/main" id="{8BB70D19-7B24-4523-92F3-55F64E829657}"/>
              </a:ext>
            </a:extLst>
          </p:cNvPr>
          <p:cNvSpPr txBox="1"/>
          <p:nvPr/>
        </p:nvSpPr>
        <p:spPr>
          <a:xfrm>
            <a:off x="5010727" y="4255004"/>
            <a:ext cx="508000" cy="1815882"/>
          </a:xfrm>
          <a:prstGeom prst="rect">
            <a:avLst/>
          </a:prstGeom>
          <a:noFill/>
        </p:spPr>
        <p:txBody>
          <a:bodyPr wrap="square" rtlCol="0">
            <a:spAutoFit/>
          </a:bodyPr>
          <a:lstStyle/>
          <a:p>
            <a:r>
              <a:rPr lang="ja-JP" altLang="en-US" sz="2800" dirty="0">
                <a:solidFill>
                  <a:schemeClr val="bg1"/>
                </a:solidFill>
                <a:latin typeface="BIZ UDPゴシック" panose="020B0400000000000000" pitchFamily="50" charset="-128"/>
                <a:ea typeface="BIZ UDPゴシック" panose="020B0400000000000000" pitchFamily="50" charset="-128"/>
              </a:rPr>
              <a:t>中央回廊</a:t>
            </a:r>
            <a:endParaRPr kumimoji="1" lang="ja-JP" altLang="en-US" sz="28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93304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A6642A9-AC7B-517B-05B0-ECB877A8E494}"/>
              </a:ext>
            </a:extLst>
          </p:cNvPr>
          <p:cNvPicPr>
            <a:picLocks noChangeAspect="1"/>
          </p:cNvPicPr>
          <p:nvPr/>
        </p:nvPicPr>
        <p:blipFill>
          <a:blip r:embed="rId2"/>
          <a:stretch>
            <a:fillRect/>
          </a:stretch>
        </p:blipFill>
        <p:spPr>
          <a:xfrm>
            <a:off x="767710" y="9236"/>
            <a:ext cx="10656579" cy="6858000"/>
          </a:xfrm>
          <a:prstGeom prst="rect">
            <a:avLst/>
          </a:prstGeom>
        </p:spPr>
      </p:pic>
      <p:sp>
        <p:nvSpPr>
          <p:cNvPr id="3" name="テキスト ボックス 2">
            <a:extLst>
              <a:ext uri="{FF2B5EF4-FFF2-40B4-BE49-F238E27FC236}">
                <a16:creationId xmlns:a16="http://schemas.microsoft.com/office/drawing/2014/main" id="{C82D7990-C065-44C9-8965-B536071BDC41}"/>
              </a:ext>
            </a:extLst>
          </p:cNvPr>
          <p:cNvSpPr txBox="1"/>
          <p:nvPr/>
        </p:nvSpPr>
        <p:spPr>
          <a:xfrm rot="2958557">
            <a:off x="1860609" y="3389362"/>
            <a:ext cx="5457174" cy="523220"/>
          </a:xfrm>
          <a:prstGeom prst="rect">
            <a:avLst/>
          </a:prstGeom>
          <a:noFill/>
        </p:spPr>
        <p:txBody>
          <a:bodyPr wrap="square">
            <a:spAutoFit/>
          </a:bodyPr>
          <a:lstStyle/>
          <a:p>
            <a:pPr algn="ctr"/>
            <a:r>
              <a:rPr lang="en-US" altLang="ja-JP" sz="1400" b="1" i="0" dirty="0">
                <a:solidFill>
                  <a:srgbClr val="C00000"/>
                </a:solidFill>
                <a:effectLst/>
                <a:latin typeface="Georgia Pro Black" panose="02040A02050405020203" pitchFamily="18" charset="0"/>
                <a:ea typeface="BIZ UDP明朝 Medium" panose="02020500000000000000" pitchFamily="18" charset="-128"/>
              </a:rPr>
              <a:t>International North–South Transport Corridor</a:t>
            </a:r>
            <a:r>
              <a:rPr lang="ja-JP" altLang="en-US" sz="1400" b="1" i="0" dirty="0">
                <a:solidFill>
                  <a:srgbClr val="C00000"/>
                </a:solidFill>
                <a:effectLst/>
                <a:latin typeface="Georgia Pro Black" panose="02040A02050405020203" pitchFamily="18" charset="0"/>
                <a:ea typeface="BIZ UDP明朝 Medium" panose="02020500000000000000" pitchFamily="18" charset="-128"/>
              </a:rPr>
              <a:t>（</a:t>
            </a:r>
            <a:r>
              <a:rPr lang="en-US" altLang="ja-JP" sz="1400" b="1" i="0" dirty="0">
                <a:solidFill>
                  <a:srgbClr val="C00000"/>
                </a:solidFill>
                <a:effectLst/>
                <a:latin typeface="Georgia Pro Black" panose="02040A02050405020203" pitchFamily="18" charset="0"/>
                <a:ea typeface="BIZ UDP明朝 Medium" panose="02020500000000000000" pitchFamily="18" charset="-128"/>
              </a:rPr>
              <a:t>INSTC)</a:t>
            </a:r>
            <a:endParaRPr lang="ja-JP" altLang="en-US" sz="1400" b="1" dirty="0">
              <a:solidFill>
                <a:srgbClr val="C00000"/>
              </a:solidFill>
              <a:latin typeface="Georgia Pro Black" panose="02040A02050405020203" pitchFamily="18" charset="0"/>
              <a:ea typeface="BIZ UDP明朝 Medium" panose="02020500000000000000" pitchFamily="18" charset="-128"/>
            </a:endParaRPr>
          </a:p>
        </p:txBody>
      </p:sp>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南北輸送回廊（</a:t>
            </a:r>
            <a:r>
              <a:rPr lang="en-US" altLang="ja-JP" sz="2400" dirty="0">
                <a:latin typeface="BIZ UDPゴシック" panose="020B0400000000000000" pitchFamily="50" charset="-128"/>
                <a:ea typeface="BIZ UDPゴシック" panose="020B0400000000000000" pitchFamily="50" charset="-128"/>
              </a:rPr>
              <a:t>INSTC</a:t>
            </a:r>
            <a:r>
              <a:rPr lang="ja-JP" altLang="en-US" sz="2400" dirty="0">
                <a:latin typeface="BIZ UDPゴシック" panose="020B0400000000000000" pitchFamily="50" charset="-128"/>
                <a:ea typeface="BIZ UDPゴシック" panose="020B0400000000000000" pitchFamily="50" charset="-128"/>
              </a:rPr>
              <a:t>）</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2" name="矢印: 三方向 1">
            <a:extLst>
              <a:ext uri="{FF2B5EF4-FFF2-40B4-BE49-F238E27FC236}">
                <a16:creationId xmlns:a16="http://schemas.microsoft.com/office/drawing/2014/main" id="{C6352685-B897-4D0C-B313-A1576AF53513}"/>
              </a:ext>
            </a:extLst>
          </p:cNvPr>
          <p:cNvSpPr/>
          <p:nvPr/>
        </p:nvSpPr>
        <p:spPr>
          <a:xfrm>
            <a:off x="5056095" y="2680447"/>
            <a:ext cx="3227294" cy="4142526"/>
          </a:xfrm>
          <a:prstGeom prst="leftRightUpArrow">
            <a:avLst>
              <a:gd name="adj1" fmla="val 7617"/>
              <a:gd name="adj2" fmla="val 13017"/>
              <a:gd name="adj3" fmla="val 1472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6963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C732F0C-E50D-E767-B25D-C9CF2E478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978" y="619042"/>
            <a:ext cx="10715625" cy="60293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350A8348-F7CF-C272-F1B0-D32525E5883D}"/>
              </a:ext>
            </a:extLst>
          </p:cNvPr>
          <p:cNvSpPr txBox="1"/>
          <p:nvPr/>
        </p:nvSpPr>
        <p:spPr>
          <a:xfrm>
            <a:off x="3603812" y="5947390"/>
            <a:ext cx="5405717" cy="369332"/>
          </a:xfrm>
          <a:prstGeom prst="rect">
            <a:avLst/>
          </a:prstGeom>
          <a:noFill/>
        </p:spPr>
        <p:txBody>
          <a:bodyPr wrap="square" rtlCol="0">
            <a:spAutoFit/>
          </a:bodyPr>
          <a:lstStyle/>
          <a:p>
            <a:pPr algn="ctr"/>
            <a:r>
              <a:rPr kumimoji="1" lang="en-US" altLang="ja-JP" dirty="0">
                <a:solidFill>
                  <a:schemeClr val="bg1"/>
                </a:solidFill>
                <a:latin typeface="BIZ UDPゴシック" panose="020B0400000000000000" pitchFamily="50" charset="-128"/>
                <a:ea typeface="BIZ UDPゴシック" panose="020B0400000000000000" pitchFamily="50" charset="-128"/>
              </a:rPr>
              <a:t>2023</a:t>
            </a:r>
            <a:r>
              <a:rPr kumimoji="1" lang="ja-JP" altLang="en-US" dirty="0">
                <a:solidFill>
                  <a:schemeClr val="bg1"/>
                </a:solidFill>
                <a:latin typeface="BIZ UDPゴシック" panose="020B0400000000000000" pitchFamily="50" charset="-128"/>
                <a:ea typeface="BIZ UDPゴシック" panose="020B0400000000000000" pitchFamily="50" charset="-128"/>
              </a:rPr>
              <a:t>年</a:t>
            </a:r>
            <a:r>
              <a:rPr kumimoji="1" lang="en-US" altLang="ja-JP" dirty="0">
                <a:solidFill>
                  <a:schemeClr val="bg1"/>
                </a:solidFill>
                <a:latin typeface="BIZ UDPゴシック" panose="020B0400000000000000" pitchFamily="50" charset="-128"/>
                <a:ea typeface="BIZ UDPゴシック" panose="020B0400000000000000" pitchFamily="50" charset="-128"/>
              </a:rPr>
              <a:t>4</a:t>
            </a:r>
            <a:r>
              <a:rPr kumimoji="1" lang="ja-JP" altLang="en-US" dirty="0">
                <a:solidFill>
                  <a:schemeClr val="bg1"/>
                </a:solidFill>
                <a:latin typeface="BIZ UDPゴシック" panose="020B0400000000000000" pitchFamily="50" charset="-128"/>
                <a:ea typeface="BIZ UDPゴシック" panose="020B0400000000000000" pitchFamily="50" charset="-128"/>
              </a:rPr>
              <a:t>月</a:t>
            </a:r>
            <a:r>
              <a:rPr kumimoji="1" lang="en-US" altLang="ja-JP" dirty="0">
                <a:solidFill>
                  <a:schemeClr val="bg1"/>
                </a:solidFill>
                <a:latin typeface="BIZ UDPゴシック" panose="020B0400000000000000" pitchFamily="50" charset="-128"/>
                <a:ea typeface="BIZ UDPゴシック" panose="020B0400000000000000" pitchFamily="50" charset="-128"/>
              </a:rPr>
              <a:t>13</a:t>
            </a:r>
            <a:r>
              <a:rPr kumimoji="1" lang="ja-JP" altLang="en-US" dirty="0">
                <a:solidFill>
                  <a:schemeClr val="bg1"/>
                </a:solidFill>
                <a:latin typeface="BIZ UDPゴシック" panose="020B0400000000000000" pitchFamily="50" charset="-128"/>
                <a:ea typeface="BIZ UDPゴシック" panose="020B0400000000000000" pitchFamily="50" charset="-128"/>
              </a:rPr>
              <a:t>日＠ウズベキスタン・サマルカンド</a:t>
            </a:r>
          </a:p>
        </p:txBody>
      </p:sp>
      <p:sp>
        <p:nvSpPr>
          <p:cNvPr id="4" name="テキスト ボックス 3">
            <a:extLst>
              <a:ext uri="{FF2B5EF4-FFF2-40B4-BE49-F238E27FC236}">
                <a16:creationId xmlns:a16="http://schemas.microsoft.com/office/drawing/2014/main" id="{B3C5E656-4845-52E8-121A-B94392788654}"/>
              </a:ext>
            </a:extLst>
          </p:cNvPr>
          <p:cNvSpPr txBox="1"/>
          <p:nvPr/>
        </p:nvSpPr>
        <p:spPr>
          <a:xfrm>
            <a:off x="4971582" y="6386757"/>
            <a:ext cx="2248833" cy="261610"/>
          </a:xfrm>
          <a:prstGeom prst="rect">
            <a:avLst/>
          </a:prstGeom>
          <a:noFill/>
        </p:spPr>
        <p:txBody>
          <a:bodyPr wrap="square">
            <a:spAutoFit/>
          </a:bodyPr>
          <a:lstStyle/>
          <a:p>
            <a:pPr algn="ctr"/>
            <a:r>
              <a:rPr lang="en-US" altLang="ja-JP" sz="1100" b="0" i="0" dirty="0">
                <a:solidFill>
                  <a:schemeClr val="bg1"/>
                </a:solidFill>
                <a:effectLst/>
                <a:latin typeface="BIZ UDPゴシック" panose="020B0400000000000000" pitchFamily="50" charset="-128"/>
                <a:ea typeface="BIZ UDPゴシック" panose="020B0400000000000000" pitchFamily="50" charset="-128"/>
              </a:rPr>
              <a:t>(</a:t>
            </a:r>
            <a:r>
              <a:rPr lang="ja-JP" altLang="en-US" sz="1100" b="0" i="0" dirty="0">
                <a:solidFill>
                  <a:schemeClr val="bg1"/>
                </a:solidFill>
                <a:effectLst/>
                <a:latin typeface="BIZ UDPゴシック" panose="020B0400000000000000" pitchFamily="50" charset="-128"/>
                <a:ea typeface="BIZ UDPゴシック" panose="020B0400000000000000" pitchFamily="50" charset="-128"/>
              </a:rPr>
              <a:t>写真提供</a:t>
            </a:r>
            <a:r>
              <a:rPr lang="en-US" altLang="ja-JP" sz="1100" b="0" i="0" dirty="0">
                <a:solidFill>
                  <a:schemeClr val="bg1"/>
                </a:solidFill>
                <a:effectLst/>
                <a:latin typeface="BIZ UDPゴシック" panose="020B0400000000000000" pitchFamily="50" charset="-128"/>
                <a:ea typeface="BIZ UDPゴシック" panose="020B0400000000000000" pitchFamily="50" charset="-128"/>
              </a:rPr>
              <a:t>:Twitter )</a:t>
            </a:r>
            <a:endParaRPr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5" name="正方形/長方形 4">
            <a:extLst>
              <a:ext uri="{FF2B5EF4-FFF2-40B4-BE49-F238E27FC236}">
                <a16:creationId xmlns:a16="http://schemas.microsoft.com/office/drawing/2014/main" id="{567551C8-74DB-4C02-8F68-7CAF279AB985}"/>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第４回アフガニスタン近隣諸国会議（２０２３年</a:t>
            </a:r>
            <a:r>
              <a:rPr lang="en-US" altLang="ja-JP" sz="2400" dirty="0">
                <a:latin typeface="BIZ UDPゴシック" panose="020B0400000000000000" pitchFamily="50" charset="-128"/>
                <a:ea typeface="BIZ UDPゴシック" panose="020B0400000000000000" pitchFamily="50" charset="-128"/>
              </a:rPr>
              <a:t>4</a:t>
            </a:r>
            <a:r>
              <a:rPr lang="ja-JP" altLang="en-US" sz="2400" dirty="0">
                <a:latin typeface="BIZ UDPゴシック" panose="020B0400000000000000" pitchFamily="50" charset="-128"/>
                <a:ea typeface="BIZ UDPゴシック" panose="020B0400000000000000" pitchFamily="50" charset="-128"/>
              </a:rPr>
              <a:t>月</a:t>
            </a:r>
            <a:r>
              <a:rPr lang="en-US" altLang="ja-JP" sz="2400" dirty="0">
                <a:latin typeface="BIZ UDPゴシック" panose="020B0400000000000000" pitchFamily="50" charset="-128"/>
                <a:ea typeface="BIZ UDPゴシック" panose="020B0400000000000000" pitchFamily="50" charset="-128"/>
              </a:rPr>
              <a:t>13</a:t>
            </a:r>
            <a:r>
              <a:rPr lang="ja-JP" altLang="en-US" sz="2400" dirty="0">
                <a:latin typeface="BIZ UDPゴシック" panose="020B0400000000000000" pitchFamily="50" charset="-128"/>
                <a:ea typeface="BIZ UDPゴシック" panose="020B0400000000000000" pitchFamily="50" charset="-128"/>
              </a:rPr>
              <a:t>日）</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01893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7A435546-4E55-418C-9E3F-E300DDDF10C1}"/>
              </a:ext>
            </a:extLst>
          </p:cNvPr>
          <p:cNvSpPr/>
          <p:nvPr/>
        </p:nvSpPr>
        <p:spPr>
          <a:xfrm>
            <a:off x="0" y="0"/>
            <a:ext cx="12192000" cy="4882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サウジアラビア＝イランの国交正常化</a:t>
            </a:r>
          </a:p>
        </p:txBody>
      </p:sp>
      <p:pic>
        <p:nvPicPr>
          <p:cNvPr id="5122" name="Picture 2">
            <a:extLst>
              <a:ext uri="{FF2B5EF4-FFF2-40B4-BE49-F238E27FC236}">
                <a16:creationId xmlns:a16="http://schemas.microsoft.com/office/drawing/2014/main" id="{5C7032B1-1954-48C0-AC1A-5A8217ED5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795338"/>
            <a:ext cx="8191500" cy="54578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イエメン内戦、米に変化 親イラン組織と４年ぶり協議 | 毎日新聞">
            <a:extLst>
              <a:ext uri="{FF2B5EF4-FFF2-40B4-BE49-F238E27FC236}">
                <a16:creationId xmlns:a16="http://schemas.microsoft.com/office/drawing/2014/main" id="{AE67D02F-B18E-4319-8032-32CE96174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90" y="612917"/>
            <a:ext cx="2732285" cy="615084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0BDE445-6048-4E3D-885C-EC696FCF14AB}"/>
              </a:ext>
            </a:extLst>
          </p:cNvPr>
          <p:cNvSpPr txBox="1"/>
          <p:nvPr/>
        </p:nvSpPr>
        <p:spPr>
          <a:xfrm>
            <a:off x="781440" y="6581001"/>
            <a:ext cx="2219325" cy="276999"/>
          </a:xfrm>
          <a:prstGeom prst="rect">
            <a:avLst/>
          </a:prstGeom>
          <a:noFill/>
        </p:spPr>
        <p:txBody>
          <a:bodyPr wrap="square" rtlCol="0">
            <a:spAutoFit/>
          </a:bodyPr>
          <a:lstStyle/>
          <a:p>
            <a:pPr algn="ctr"/>
            <a:r>
              <a:rPr kumimoji="1" lang="ja-JP" altLang="en-US" sz="1200" dirty="0">
                <a:latin typeface="BIZ UDP明朝 Medium" panose="02020500000000000000" pitchFamily="18" charset="-128"/>
                <a:ea typeface="BIZ UDP明朝 Medium" panose="02020500000000000000" pitchFamily="18" charset="-128"/>
              </a:rPr>
              <a:t>出所：毎日新聞</a:t>
            </a:r>
          </a:p>
        </p:txBody>
      </p:sp>
    </p:spTree>
    <p:extLst>
      <p:ext uri="{BB962C8B-B14F-4D97-AF65-F5344CB8AC3E}">
        <p14:creationId xmlns:p14="http://schemas.microsoft.com/office/powerpoint/2010/main" val="3080612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F53143C-6462-BFCE-DF98-701E0EE8C367}"/>
              </a:ext>
            </a:extLst>
          </p:cNvPr>
          <p:cNvSpPr txBox="1"/>
          <p:nvPr/>
        </p:nvSpPr>
        <p:spPr>
          <a:xfrm>
            <a:off x="1071695" y="6604248"/>
            <a:ext cx="10144124" cy="307777"/>
          </a:xfrm>
          <a:prstGeom prst="rect">
            <a:avLst/>
          </a:prstGeom>
          <a:noFill/>
        </p:spPr>
        <p:txBody>
          <a:bodyPr wrap="square">
            <a:spAutoFit/>
          </a:bodyPr>
          <a:lstStyle/>
          <a:p>
            <a:r>
              <a:rPr lang="en-US" altLang="ja-JP" sz="1400" dirty="0">
                <a:latin typeface="Arial Rounded MT Bold" panose="020F0704030504030204" pitchFamily="34" charset="0"/>
              </a:rPr>
              <a:t>https://www.zerohedge.com/markets/saudi-arabia-joins-shanghai-cooperation-organization-it-embraces-china</a:t>
            </a:r>
            <a:endParaRPr lang="ja-JP" altLang="en-US" sz="1400" dirty="0">
              <a:latin typeface="Arial Rounded MT Bold" panose="020F0704030504030204" pitchFamily="34" charset="0"/>
            </a:endParaRPr>
          </a:p>
        </p:txBody>
      </p:sp>
      <p:sp>
        <p:nvSpPr>
          <p:cNvPr id="6" name="正方形/長方形 5">
            <a:extLst>
              <a:ext uri="{FF2B5EF4-FFF2-40B4-BE49-F238E27FC236}">
                <a16:creationId xmlns:a16="http://schemas.microsoft.com/office/drawing/2014/main" id="{28482909-4432-40A7-B291-CA174FD33998}"/>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サウジアラビアの上海協力機構加盟</a:t>
            </a:r>
          </a:p>
        </p:txBody>
      </p:sp>
      <p:sp>
        <p:nvSpPr>
          <p:cNvPr id="2" name="テキスト ボックス 1">
            <a:extLst>
              <a:ext uri="{FF2B5EF4-FFF2-40B4-BE49-F238E27FC236}">
                <a16:creationId xmlns:a16="http://schemas.microsoft.com/office/drawing/2014/main" id="{63490A89-B665-4DD8-A28D-AE1F9A4316C7}"/>
              </a:ext>
            </a:extLst>
          </p:cNvPr>
          <p:cNvSpPr txBox="1"/>
          <p:nvPr/>
        </p:nvSpPr>
        <p:spPr>
          <a:xfrm>
            <a:off x="0" y="576066"/>
            <a:ext cx="12191999" cy="584775"/>
          </a:xfrm>
          <a:prstGeom prst="rect">
            <a:avLst/>
          </a:prstGeom>
          <a:noFill/>
        </p:spPr>
        <p:txBody>
          <a:bodyPr wrap="square" rtlCol="0">
            <a:spAutoFit/>
          </a:bodyPr>
          <a:lstStyle/>
          <a:p>
            <a:pPr algn="ctr"/>
            <a:r>
              <a:rPr kumimoji="1" lang="ja-JP" altLang="en-US" sz="3200" dirty="0">
                <a:latin typeface="BIZ UDPゴシック" panose="020B0400000000000000" pitchFamily="50" charset="-128"/>
                <a:ea typeface="BIZ UDPゴシック" panose="020B0400000000000000" pitchFamily="50" charset="-128"/>
              </a:rPr>
              <a:t>サウジアラビアは、上海協力機構エリアへの直接投資へシフト</a:t>
            </a:r>
          </a:p>
        </p:txBody>
      </p:sp>
      <p:pic>
        <p:nvPicPr>
          <p:cNvPr id="5122" name="Picture 2" descr="GNews : 上海協力機構サミットでの習近平の2つの野望">
            <a:extLst>
              <a:ext uri="{FF2B5EF4-FFF2-40B4-BE49-F238E27FC236}">
                <a16:creationId xmlns:a16="http://schemas.microsoft.com/office/drawing/2014/main" id="{291BF3AD-4FA7-4E22-99E8-BCF789A57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83" y="1167068"/>
            <a:ext cx="7585529" cy="552139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D89C293A-BA23-4B56-B2EF-1B059C1DD355}"/>
              </a:ext>
            </a:extLst>
          </p:cNvPr>
          <p:cNvPicPr>
            <a:picLocks noChangeAspect="1"/>
          </p:cNvPicPr>
          <p:nvPr/>
        </p:nvPicPr>
        <p:blipFill>
          <a:blip r:embed="rId3"/>
          <a:stretch>
            <a:fillRect/>
          </a:stretch>
        </p:blipFill>
        <p:spPr>
          <a:xfrm>
            <a:off x="8103971" y="1196862"/>
            <a:ext cx="3670021" cy="5461808"/>
          </a:xfrm>
          <a:prstGeom prst="rect">
            <a:avLst/>
          </a:prstGeom>
        </p:spPr>
      </p:pic>
    </p:spTree>
    <p:extLst>
      <p:ext uri="{BB962C8B-B14F-4D97-AF65-F5344CB8AC3E}">
        <p14:creationId xmlns:p14="http://schemas.microsoft.com/office/powerpoint/2010/main" val="1568161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6DAC554-FF1A-48D9-BA0A-04CA3D82DB6E}"/>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南北輸送回廊（</a:t>
            </a:r>
            <a:r>
              <a:rPr lang="en-US" altLang="ja-JP" sz="2400" dirty="0">
                <a:latin typeface="BIZ UDPゴシック" panose="020B0400000000000000" pitchFamily="50" charset="-128"/>
                <a:ea typeface="BIZ UDPゴシック" panose="020B0400000000000000" pitchFamily="50" charset="-128"/>
              </a:rPr>
              <a:t>INSTC</a:t>
            </a:r>
            <a:r>
              <a:rPr lang="ja-JP" altLang="en-US" sz="2400" dirty="0">
                <a:latin typeface="BIZ UDPゴシック" panose="020B0400000000000000" pitchFamily="50" charset="-128"/>
                <a:ea typeface="BIZ UDPゴシック" panose="020B0400000000000000" pitchFamily="50" charset="-128"/>
              </a:rPr>
              <a:t>）と中国・パキスタン経済回廊の連結</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4008A15C-44A0-42F0-8418-B6411D5BFD32}"/>
              </a:ext>
            </a:extLst>
          </p:cNvPr>
          <p:cNvSpPr txBox="1"/>
          <p:nvPr/>
        </p:nvSpPr>
        <p:spPr>
          <a:xfrm>
            <a:off x="418944" y="635047"/>
            <a:ext cx="11427137" cy="646331"/>
          </a:xfrm>
          <a:prstGeom prst="rect">
            <a:avLst/>
          </a:prstGeom>
          <a:noFill/>
        </p:spPr>
        <p:txBody>
          <a:bodyPr wrap="square">
            <a:spAutoFit/>
          </a:bodyPr>
          <a:lstStyle/>
          <a:p>
            <a:pPr algn="l"/>
            <a:r>
              <a:rPr lang="ja-JP" altLang="en-US" b="0" i="0" dirty="0">
                <a:solidFill>
                  <a:srgbClr val="444444"/>
                </a:solidFill>
                <a:effectLst/>
                <a:latin typeface="BIZ UDP明朝 Medium" panose="02020500000000000000" pitchFamily="18" charset="-128"/>
                <a:ea typeface="BIZ UDP明朝 Medium" panose="02020500000000000000" pitchFamily="18" charset="-128"/>
              </a:rPr>
              <a:t>新疆のカシュガルからインド洋のグワダル港まで、すでに進行中の </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3,200 km </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の長さの中国・パキスタン経済回廊 </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(CPEC) </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とイランの回廊を連結する動きになるのでは？</a:t>
            </a:r>
          </a:p>
        </p:txBody>
      </p:sp>
      <p:pic>
        <p:nvPicPr>
          <p:cNvPr id="4098" name="Picture 2" descr="ソース画像を表示">
            <a:extLst>
              <a:ext uri="{FF2B5EF4-FFF2-40B4-BE49-F238E27FC236}">
                <a16:creationId xmlns:a16="http://schemas.microsoft.com/office/drawing/2014/main" id="{FDAD54D4-B574-4987-95D7-C0BE4A1B4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228" y="1373233"/>
            <a:ext cx="5692531" cy="3318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南北輸送回廊">
            <a:extLst>
              <a:ext uri="{FF2B5EF4-FFF2-40B4-BE49-F238E27FC236}">
                <a16:creationId xmlns:a16="http://schemas.microsoft.com/office/drawing/2014/main" id="{EEDE6F71-A138-4BBD-8B27-FE8610C0A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41" y="1373232"/>
            <a:ext cx="5908759" cy="332367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矢印コネクタ 12">
            <a:extLst>
              <a:ext uri="{FF2B5EF4-FFF2-40B4-BE49-F238E27FC236}">
                <a16:creationId xmlns:a16="http://schemas.microsoft.com/office/drawing/2014/main" id="{2A57A4DA-38AB-4E56-9568-60DFFB0B0F87}"/>
              </a:ext>
            </a:extLst>
          </p:cNvPr>
          <p:cNvCxnSpPr/>
          <p:nvPr/>
        </p:nvCxnSpPr>
        <p:spPr>
          <a:xfrm flipH="1">
            <a:off x="7376160" y="2621280"/>
            <a:ext cx="1782333" cy="5138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矢印: 左右 13">
            <a:extLst>
              <a:ext uri="{FF2B5EF4-FFF2-40B4-BE49-F238E27FC236}">
                <a16:creationId xmlns:a16="http://schemas.microsoft.com/office/drawing/2014/main" id="{5E79A2E2-35B4-47D7-82A7-9C0840FC31A9}"/>
              </a:ext>
            </a:extLst>
          </p:cNvPr>
          <p:cNvSpPr/>
          <p:nvPr/>
        </p:nvSpPr>
        <p:spPr>
          <a:xfrm rot="1109675">
            <a:off x="3353511" y="3813859"/>
            <a:ext cx="1308139" cy="383178"/>
          </a:xfrm>
          <a:prstGeom prst="leftRightArrow">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8F97BD5-80A5-4691-A691-21002D774B2F}"/>
              </a:ext>
            </a:extLst>
          </p:cNvPr>
          <p:cNvSpPr txBox="1"/>
          <p:nvPr/>
        </p:nvSpPr>
        <p:spPr>
          <a:xfrm>
            <a:off x="272389" y="4883338"/>
            <a:ext cx="11573692" cy="1754326"/>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●イランとサウジアラビアの国交正常化は、シリアとイエメン問題を解決に導き、ハートランド経済圏の観点からは、</a:t>
            </a:r>
            <a:endParaRPr kumimoji="1"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インドとパキスタンの融和を進め</a:t>
            </a:r>
            <a:r>
              <a:rPr kumimoji="1" lang="ja-JP" altLang="en-US" b="1" dirty="0">
                <a:solidFill>
                  <a:srgbClr val="C00000"/>
                </a:solidFill>
                <a:latin typeface="BIZ UDPゴシック" panose="020B0400000000000000" pitchFamily="50" charset="-128"/>
                <a:ea typeface="BIZ UDPゴシック" panose="020B0400000000000000" pitchFamily="50" charset="-128"/>
              </a:rPr>
              <a:t>「イラン＝パキスタン＝インド回廊」</a:t>
            </a:r>
            <a:r>
              <a:rPr kumimoji="1" lang="ja-JP" altLang="en-US" dirty="0">
                <a:latin typeface="BIZ UDPゴシック" panose="020B0400000000000000" pitchFamily="50" charset="-128"/>
                <a:ea typeface="BIZ UDPゴシック" panose="020B0400000000000000" pitchFamily="50" charset="-128"/>
              </a:rPr>
              <a:t>の建設が構想されるのでは。</a:t>
            </a:r>
            <a:endParaRPr kumimoji="1" lang="en-US" altLang="ja-JP"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●また、国際社会から孤立しているアフガニスタンを取込みユーラシア経済圏に組込む。</a:t>
            </a:r>
            <a:endParaRPr lang="en-US" altLang="ja-JP" dirty="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中国は、リチウム資源などへのアクセスと交換に、アフガニスタンの南北を結ぶ戦略的インフラ構築の提案をしている。（</a:t>
            </a:r>
            <a:r>
              <a:rPr kumimoji="1" lang="en-US" altLang="ja-JP" dirty="0">
                <a:latin typeface="BIZ UDPゴシック" panose="020B0400000000000000" pitchFamily="50" charset="-128"/>
                <a:ea typeface="BIZ UDPゴシック" panose="020B0400000000000000" pitchFamily="50" charset="-128"/>
              </a:rPr>
              <a:t>2023</a:t>
            </a:r>
            <a:r>
              <a:rPr kumimoji="1" lang="ja-JP" altLang="en-US" dirty="0">
                <a:latin typeface="BIZ UDPゴシック" panose="020B0400000000000000" pitchFamily="50" charset="-128"/>
                <a:ea typeface="BIZ UDPゴシック" panose="020B0400000000000000" pitchFamily="50" charset="-128"/>
              </a:rPr>
              <a:t>年</a:t>
            </a:r>
            <a:r>
              <a:rPr lang="ja-JP" altLang="en-US" dirty="0">
                <a:latin typeface="BIZ UDPゴシック" panose="020B0400000000000000" pitchFamily="50" charset="-128"/>
                <a:ea typeface="BIZ UDPゴシック" panose="020B0400000000000000" pitchFamily="50" charset="-128"/>
              </a:rPr>
              <a:t>４</a:t>
            </a:r>
            <a:r>
              <a:rPr kumimoji="1" lang="ja-JP" altLang="en-US" dirty="0">
                <a:latin typeface="BIZ UDPゴシック" panose="020B0400000000000000" pitchFamily="50" charset="-128"/>
                <a:ea typeface="BIZ UDPゴシック" panose="020B0400000000000000" pitchFamily="50" charset="-128"/>
              </a:rPr>
              <a:t>月</a:t>
            </a:r>
            <a:r>
              <a:rPr kumimoji="1" lang="en-US" altLang="ja-JP" dirty="0">
                <a:latin typeface="BIZ UDPゴシック" panose="020B0400000000000000" pitchFamily="50" charset="-128"/>
                <a:ea typeface="BIZ UDPゴシック" panose="020B0400000000000000" pitchFamily="50" charset="-128"/>
              </a:rPr>
              <a:t>13</a:t>
            </a:r>
            <a:r>
              <a:rPr kumimoji="1" lang="ja-JP" altLang="en-US" dirty="0">
                <a:latin typeface="BIZ UDPゴシック" panose="020B0400000000000000" pitchFamily="50" charset="-128"/>
                <a:ea typeface="BIZ UDPゴシック" panose="020B0400000000000000" pitchFamily="50" charset="-128"/>
              </a:rPr>
              <a:t>日）</a:t>
            </a:r>
          </a:p>
        </p:txBody>
      </p:sp>
    </p:spTree>
    <p:extLst>
      <p:ext uri="{BB962C8B-B14F-4D97-AF65-F5344CB8AC3E}">
        <p14:creationId xmlns:p14="http://schemas.microsoft.com/office/powerpoint/2010/main" val="768662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D809DF7-1D0E-64BC-898C-131D38547C5D}"/>
              </a:ext>
            </a:extLst>
          </p:cNvPr>
          <p:cNvPicPr>
            <a:picLocks noChangeAspect="1"/>
          </p:cNvPicPr>
          <p:nvPr/>
        </p:nvPicPr>
        <p:blipFill>
          <a:blip r:embed="rId2"/>
          <a:stretch>
            <a:fillRect/>
          </a:stretch>
        </p:blipFill>
        <p:spPr>
          <a:xfrm>
            <a:off x="503493" y="0"/>
            <a:ext cx="11185014" cy="6858000"/>
          </a:xfrm>
          <a:prstGeom prst="rect">
            <a:avLst/>
          </a:prstGeom>
        </p:spPr>
      </p:pic>
    </p:spTree>
    <p:extLst>
      <p:ext uri="{BB962C8B-B14F-4D97-AF65-F5344CB8AC3E}">
        <p14:creationId xmlns:p14="http://schemas.microsoft.com/office/powerpoint/2010/main" val="2666476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2BFCF34-490B-4091-A44B-DDD309A0E939}"/>
              </a:ext>
            </a:extLst>
          </p:cNvPr>
          <p:cNvPicPr>
            <a:picLocks noChangeAspect="1"/>
          </p:cNvPicPr>
          <p:nvPr/>
        </p:nvPicPr>
        <p:blipFill>
          <a:blip r:embed="rId2"/>
          <a:stretch>
            <a:fillRect/>
          </a:stretch>
        </p:blipFill>
        <p:spPr>
          <a:xfrm>
            <a:off x="252984" y="0"/>
            <a:ext cx="11686032" cy="6858000"/>
          </a:xfrm>
          <a:prstGeom prst="rect">
            <a:avLst/>
          </a:prstGeom>
        </p:spPr>
      </p:pic>
      <p:pic>
        <p:nvPicPr>
          <p:cNvPr id="6" name="図 5">
            <a:extLst>
              <a:ext uri="{FF2B5EF4-FFF2-40B4-BE49-F238E27FC236}">
                <a16:creationId xmlns:a16="http://schemas.microsoft.com/office/drawing/2014/main" id="{70546F34-1752-4436-B40E-FD75630F0424}"/>
              </a:ext>
            </a:extLst>
          </p:cNvPr>
          <p:cNvPicPr>
            <a:picLocks noChangeAspect="1"/>
          </p:cNvPicPr>
          <p:nvPr/>
        </p:nvPicPr>
        <p:blipFill>
          <a:blip r:embed="rId3"/>
          <a:stretch>
            <a:fillRect/>
          </a:stretch>
        </p:blipFill>
        <p:spPr>
          <a:xfrm>
            <a:off x="3509962" y="6205537"/>
            <a:ext cx="7477125" cy="447675"/>
          </a:xfrm>
          <a:prstGeom prst="rect">
            <a:avLst/>
          </a:prstGeom>
        </p:spPr>
      </p:pic>
      <p:cxnSp>
        <p:nvCxnSpPr>
          <p:cNvPr id="10" name="直線矢印コネクタ 9">
            <a:extLst>
              <a:ext uri="{FF2B5EF4-FFF2-40B4-BE49-F238E27FC236}">
                <a16:creationId xmlns:a16="http://schemas.microsoft.com/office/drawing/2014/main" id="{DD174D5B-5813-4206-AFA4-2218A344A4CB}"/>
              </a:ext>
            </a:extLst>
          </p:cNvPr>
          <p:cNvCxnSpPr>
            <a:cxnSpLocks/>
          </p:cNvCxnSpPr>
          <p:nvPr/>
        </p:nvCxnSpPr>
        <p:spPr>
          <a:xfrm flipH="1">
            <a:off x="4863736" y="3509554"/>
            <a:ext cx="1852251" cy="7055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899556D-FE69-44BC-803C-C49D717007FE}"/>
              </a:ext>
            </a:extLst>
          </p:cNvPr>
          <p:cNvCxnSpPr>
            <a:cxnSpLocks/>
          </p:cNvCxnSpPr>
          <p:nvPr/>
        </p:nvCxnSpPr>
        <p:spPr>
          <a:xfrm flipH="1">
            <a:off x="6017623" y="3509554"/>
            <a:ext cx="698364" cy="11408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82F0CA2B-1766-45A4-8B4E-6174BC1C0881}"/>
              </a:ext>
            </a:extLst>
          </p:cNvPr>
          <p:cNvCxnSpPr>
            <a:cxnSpLocks/>
          </p:cNvCxnSpPr>
          <p:nvPr/>
        </p:nvCxnSpPr>
        <p:spPr>
          <a:xfrm flipH="1" flipV="1">
            <a:off x="4863736" y="4284617"/>
            <a:ext cx="2512424" cy="83945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71B1E43D-0D1C-4BE9-9EF1-17293863F856}"/>
              </a:ext>
            </a:extLst>
          </p:cNvPr>
          <p:cNvSpPr/>
          <p:nvPr/>
        </p:nvSpPr>
        <p:spPr>
          <a:xfrm>
            <a:off x="0" y="0"/>
            <a:ext cx="12192000" cy="447675"/>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ユーラシア中央回廊</a:t>
            </a:r>
          </a:p>
        </p:txBody>
      </p:sp>
      <p:cxnSp>
        <p:nvCxnSpPr>
          <p:cNvPr id="25" name="直線矢印コネクタ 24">
            <a:extLst>
              <a:ext uri="{FF2B5EF4-FFF2-40B4-BE49-F238E27FC236}">
                <a16:creationId xmlns:a16="http://schemas.microsoft.com/office/drawing/2014/main" id="{346477AB-9C42-4E5B-9E60-64D0E0077980}"/>
              </a:ext>
            </a:extLst>
          </p:cNvPr>
          <p:cNvCxnSpPr>
            <a:cxnSpLocks/>
          </p:cNvCxnSpPr>
          <p:nvPr/>
        </p:nvCxnSpPr>
        <p:spPr>
          <a:xfrm>
            <a:off x="4110446" y="1872343"/>
            <a:ext cx="753290" cy="22816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91FD9C2-7783-41AD-AE09-7F051F906E93}"/>
              </a:ext>
            </a:extLst>
          </p:cNvPr>
          <p:cNvCxnSpPr>
            <a:cxnSpLocks/>
          </p:cNvCxnSpPr>
          <p:nvPr/>
        </p:nvCxnSpPr>
        <p:spPr>
          <a:xfrm flipH="1">
            <a:off x="3232866" y="3304766"/>
            <a:ext cx="3742700" cy="199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94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985D623-32CD-BB22-7869-38347C4ABE73}"/>
              </a:ext>
            </a:extLst>
          </p:cNvPr>
          <p:cNvPicPr>
            <a:picLocks noChangeAspect="1"/>
          </p:cNvPicPr>
          <p:nvPr/>
        </p:nvPicPr>
        <p:blipFill>
          <a:blip r:embed="rId2"/>
          <a:stretch>
            <a:fillRect/>
          </a:stretch>
        </p:blipFill>
        <p:spPr>
          <a:xfrm>
            <a:off x="0" y="1161282"/>
            <a:ext cx="12192000" cy="4860295"/>
          </a:xfrm>
          <a:prstGeom prst="rect">
            <a:avLst/>
          </a:prstGeom>
        </p:spPr>
      </p:pic>
      <p:sp>
        <p:nvSpPr>
          <p:cNvPr id="5" name="正方形/長方形 4">
            <a:extLst>
              <a:ext uri="{FF2B5EF4-FFF2-40B4-BE49-F238E27FC236}">
                <a16:creationId xmlns:a16="http://schemas.microsoft.com/office/drawing/2014/main" id="{82060FAD-F564-43F2-A9BE-6623301F9B1C}"/>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ユーラシア地経学的観点から見たハートランドの核心「中央回廊」</a:t>
            </a:r>
          </a:p>
        </p:txBody>
      </p:sp>
    </p:spTree>
    <p:extLst>
      <p:ext uri="{BB962C8B-B14F-4D97-AF65-F5344CB8AC3E}">
        <p14:creationId xmlns:p14="http://schemas.microsoft.com/office/powerpoint/2010/main" val="1856550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rvices-poti">
            <a:extLst>
              <a:ext uri="{FF2B5EF4-FFF2-40B4-BE49-F238E27FC236}">
                <a16:creationId xmlns:a16="http://schemas.microsoft.com/office/drawing/2014/main" id="{3DAF2F3F-262F-0498-AB5E-F825EAB1E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29000"/>
            <a:ext cx="609441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54E6B24D-9729-EE45-A1F2-38C3E3FB4432}"/>
              </a:ext>
            </a:extLst>
          </p:cNvPr>
          <p:cNvPicPr>
            <a:picLocks noChangeAspect="1"/>
          </p:cNvPicPr>
          <p:nvPr/>
        </p:nvPicPr>
        <p:blipFill>
          <a:blip r:embed="rId3"/>
          <a:stretch>
            <a:fillRect/>
          </a:stretch>
        </p:blipFill>
        <p:spPr>
          <a:xfrm>
            <a:off x="0" y="478971"/>
            <a:ext cx="6094413" cy="3354020"/>
          </a:xfrm>
          <a:prstGeom prst="rect">
            <a:avLst/>
          </a:prstGeom>
        </p:spPr>
      </p:pic>
      <p:pic>
        <p:nvPicPr>
          <p:cNvPr id="2052" name="Picture 4" descr="APM Terminals Plans Major Black Sea Investment in Georgia - gCaptain">
            <a:extLst>
              <a:ext uri="{FF2B5EF4-FFF2-40B4-BE49-F238E27FC236}">
                <a16:creationId xmlns:a16="http://schemas.microsoft.com/office/drawing/2014/main" id="{2C86DF62-F184-33BE-A1E5-C9C6ACA45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87" y="3887821"/>
            <a:ext cx="451485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PM Unveils Black Sea Port Design">
            <a:extLst>
              <a:ext uri="{FF2B5EF4-FFF2-40B4-BE49-F238E27FC236}">
                <a16:creationId xmlns:a16="http://schemas.microsoft.com/office/drawing/2014/main" id="{1A903DE1-9B99-15C3-E1F6-45660C47E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439" y="503602"/>
            <a:ext cx="4643535" cy="289976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77B77A62-8F65-4A73-A059-8F80E461D9FD}"/>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カスピ海と黒海のハブとなるかジョージア・ポチ港</a:t>
            </a:r>
          </a:p>
        </p:txBody>
      </p:sp>
    </p:spTree>
    <p:extLst>
      <p:ext uri="{BB962C8B-B14F-4D97-AF65-F5344CB8AC3E}">
        <p14:creationId xmlns:p14="http://schemas.microsoft.com/office/powerpoint/2010/main" val="3699816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A807C0C-2EC3-4634-9DDE-D19F13FFC491}"/>
              </a:ext>
            </a:extLst>
          </p:cNvPr>
          <p:cNvSpPr txBox="1"/>
          <p:nvPr/>
        </p:nvSpPr>
        <p:spPr>
          <a:xfrm>
            <a:off x="554477" y="3997894"/>
            <a:ext cx="5270678" cy="2385268"/>
          </a:xfrm>
          <a:prstGeom prst="rect">
            <a:avLst/>
          </a:prstGeom>
          <a:noFill/>
        </p:spPr>
        <p:txBody>
          <a:bodyPr wrap="square" rtlCol="0" anchor="t">
            <a:spAutoFit/>
          </a:bodyPr>
          <a:lstStyle/>
          <a:p>
            <a:pPr algn="just">
              <a:spcAft>
                <a:spcPts val="600"/>
              </a:spcAft>
            </a:pPr>
            <a:r>
              <a:rPr kumimoji="1" lang="ja-JP" altLang="en-US" sz="1600" b="1" dirty="0">
                <a:latin typeface="Meiryo UI"/>
                <a:ea typeface="Meiryo UI"/>
              </a:rPr>
              <a:t>■</a:t>
            </a:r>
            <a:r>
              <a:rPr kumimoji="1" lang="en-US" altLang="ja-JP" sz="1600" b="1" u="sng" dirty="0">
                <a:latin typeface="Meiryo UI"/>
                <a:ea typeface="Meiryo UI"/>
              </a:rPr>
              <a:t>Emerging</a:t>
            </a:r>
            <a:r>
              <a:rPr kumimoji="1" lang="ja-JP" altLang="en-US" sz="1600" b="1" u="sng" dirty="0">
                <a:latin typeface="Meiryo UI"/>
                <a:ea typeface="Meiryo UI"/>
              </a:rPr>
              <a:t> </a:t>
            </a:r>
            <a:r>
              <a:rPr lang="en-US" altLang="ja-JP" sz="1600" b="1" u="sng" dirty="0">
                <a:latin typeface="Meiryo UI"/>
                <a:ea typeface="Meiryo UI"/>
              </a:rPr>
              <a:t>Technologies</a:t>
            </a:r>
            <a:r>
              <a:rPr lang="ja-JP" altLang="en-US" sz="1600" b="1" dirty="0">
                <a:latin typeface="Meiryo UI"/>
                <a:ea typeface="Meiryo UI"/>
              </a:rPr>
              <a:t>：</a:t>
            </a:r>
            <a:endParaRPr lang="en-US" altLang="ja-JP" sz="1600" b="1" dirty="0">
              <a:latin typeface="Meiryo UI"/>
              <a:ea typeface="Meiryo UI"/>
            </a:endParaRPr>
          </a:p>
          <a:p>
            <a:pPr algn="just"/>
            <a:r>
              <a:rPr kumimoji="1" lang="ja-JP" altLang="en-US" sz="1400" b="1" dirty="0">
                <a:latin typeface="Meiryo UI" panose="020B0604030504040204" pitchFamily="50" charset="-128"/>
                <a:ea typeface="Meiryo UI" panose="020B0604030504040204" pitchFamily="50" charset="-128"/>
              </a:rPr>
              <a:t>（１）　　</a:t>
            </a:r>
            <a:r>
              <a:rPr kumimoji="1" lang="ja-JP" altLang="en-US" sz="1600" b="1" dirty="0">
                <a:latin typeface="Meiryo UI" panose="020B0604030504040204" pitchFamily="50" charset="-128"/>
                <a:ea typeface="Meiryo UI" panose="020B0604030504040204" pitchFamily="50" charset="-128"/>
              </a:rPr>
              <a:t>合成生物学</a:t>
            </a:r>
            <a:endParaRPr kumimoji="1"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（２）　量子技術（量子マテリアル、量子センサー）</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（３）　</a:t>
            </a:r>
            <a:r>
              <a:rPr kumimoji="1" lang="en-US" altLang="ja-JP" sz="1600" b="1" dirty="0">
                <a:latin typeface="Meiryo UI" panose="020B0604030504040204" pitchFamily="50" charset="-128"/>
                <a:ea typeface="Meiryo UI" panose="020B0604030504040204" pitchFamily="50" charset="-128"/>
              </a:rPr>
              <a:t>RNA</a:t>
            </a:r>
            <a:r>
              <a:rPr kumimoji="1" lang="ja-JP" altLang="en-US" sz="1600" b="1" dirty="0">
                <a:latin typeface="Meiryo UI" panose="020B0604030504040204" pitchFamily="50" charset="-128"/>
                <a:ea typeface="Meiryo UI" panose="020B0604030504040204" pitchFamily="50" charset="-128"/>
              </a:rPr>
              <a:t>治療技術（</a:t>
            </a:r>
            <a:r>
              <a:rPr kumimoji="1" lang="en-US" altLang="ja-JP" sz="1600" b="1" dirty="0">
                <a:latin typeface="Meiryo UI" panose="020B0604030504040204" pitchFamily="50" charset="-128"/>
                <a:ea typeface="Meiryo UI" panose="020B0604030504040204" pitchFamily="50" charset="-128"/>
              </a:rPr>
              <a:t>mRNA</a:t>
            </a:r>
            <a:r>
              <a:rPr kumimoji="1" lang="ja-JP" altLang="en-US" sz="1600" b="1" dirty="0">
                <a:latin typeface="Meiryo UI" panose="020B0604030504040204" pitchFamily="50" charset="-128"/>
                <a:ea typeface="Meiryo UI" panose="020B0604030504040204" pitchFamily="50" charset="-128"/>
              </a:rPr>
              <a:t>医薬</a:t>
            </a:r>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RNA</a:t>
            </a:r>
            <a:r>
              <a:rPr lang="ja-JP" altLang="en-US" sz="1600" b="1" dirty="0">
                <a:latin typeface="Meiryo UI" panose="020B0604030504040204" pitchFamily="50" charset="-128"/>
                <a:ea typeface="Meiryo UI" panose="020B0604030504040204" pitchFamily="50" charset="-128"/>
              </a:rPr>
              <a:t>編集技術）</a:t>
            </a:r>
            <a:endParaRPr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（４）　</a:t>
            </a:r>
            <a:r>
              <a:rPr lang="zh-TW" altLang="en-US" sz="1600" b="1" dirty="0">
                <a:latin typeface="Meiryo UI" panose="020B0604030504040204" pitchFamily="50" charset="-128"/>
                <a:ea typeface="Meiryo UI" panose="020B0604030504040204" pitchFamily="50" charset="-128"/>
              </a:rPr>
              <a:t>第</a:t>
            </a:r>
            <a:r>
              <a:rPr lang="en-US" altLang="zh-TW" sz="1600" b="1" dirty="0">
                <a:latin typeface="Meiryo UI" panose="020B0604030504040204" pitchFamily="50" charset="-128"/>
                <a:ea typeface="Meiryo UI" panose="020B0604030504040204" pitchFamily="50" charset="-128"/>
              </a:rPr>
              <a:t>6</a:t>
            </a:r>
            <a:r>
              <a:rPr lang="zh-TW" altLang="en-US" sz="1600" b="1" dirty="0">
                <a:latin typeface="Meiryo UI" panose="020B0604030504040204" pitchFamily="50" charset="-128"/>
                <a:ea typeface="Meiryo UI" panose="020B0604030504040204" pitchFamily="50" charset="-128"/>
              </a:rPr>
              <a:t>世代移動体通信（６</a:t>
            </a:r>
            <a:r>
              <a:rPr lang="en-US" altLang="zh-TW" sz="1600" b="1" dirty="0">
                <a:latin typeface="Meiryo UI" panose="020B0604030504040204" pitchFamily="50" charset="-128"/>
                <a:ea typeface="Meiryo UI" panose="020B0604030504040204" pitchFamily="50" charset="-128"/>
              </a:rPr>
              <a:t>G</a:t>
            </a:r>
            <a:r>
              <a:rPr lang="zh-TW" altLang="en-US" sz="1600" b="1" dirty="0">
                <a:latin typeface="Meiryo UI" panose="020B0604030504040204" pitchFamily="50" charset="-128"/>
                <a:ea typeface="Meiryo UI" panose="020B0604030504040204" pitchFamily="50" charset="-128"/>
              </a:rPr>
              <a:t>）</a:t>
            </a:r>
          </a:p>
          <a:p>
            <a:pPr algn="just"/>
            <a:r>
              <a:rPr lang="ja-JP" altLang="en-US" sz="1600" b="1" dirty="0">
                <a:latin typeface="Meiryo UI" panose="020B0604030504040204" pitchFamily="50" charset="-128"/>
                <a:ea typeface="Meiryo UI" panose="020B0604030504040204" pitchFamily="50" charset="-128"/>
              </a:rPr>
              <a:t>（５）　核融合技術（小型核融合炉、凝縮系核融合）</a:t>
            </a:r>
            <a:endParaRPr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（６）　革新的「触媒」技術</a:t>
            </a:r>
            <a:endParaRPr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（７）　光格子時計、原子核時計、相対論的センシング技術</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（８）　ハイパーソニック（極超音速）技術</a:t>
            </a:r>
            <a:endParaRPr kumimoji="1" lang="en-US" altLang="ja-JP" sz="1600" b="1" dirty="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40F11E9A-42D4-4A85-B554-3315ADB66FD7}"/>
              </a:ext>
            </a:extLst>
          </p:cNvPr>
          <p:cNvSpPr/>
          <p:nvPr/>
        </p:nvSpPr>
        <p:spPr>
          <a:xfrm>
            <a:off x="520430" y="2774344"/>
            <a:ext cx="11186807" cy="1077218"/>
          </a:xfrm>
          <a:prstGeom prst="rect">
            <a:avLst/>
          </a:prstGeom>
        </p:spPr>
        <p:txBody>
          <a:bodyPr wrap="square">
            <a:spAutoFit/>
          </a:bodyPr>
          <a:lstStyle/>
          <a:p>
            <a:pPr marL="171450" indent="-171450" algn="just">
              <a:buClr>
                <a:schemeClr val="bg1">
                  <a:lumMod val="75000"/>
                </a:schemeClr>
              </a:buClr>
              <a:buFont typeface="Wingdings" panose="05000000000000000000" pitchFamily="2" charset="2"/>
              <a:buChar char="u"/>
            </a:pPr>
            <a:r>
              <a:rPr lang="en-US" altLang="ja-JP" sz="1600" dirty="0">
                <a:latin typeface="Meiryo UI" panose="020B0604030504040204" pitchFamily="50" charset="-128"/>
                <a:ea typeface="Meiryo UI" panose="020B0604030504040204" pitchFamily="50" charset="-128"/>
              </a:rPr>
              <a:t>21</a:t>
            </a:r>
            <a:r>
              <a:rPr lang="ja-JP" altLang="en-US" sz="1600" dirty="0">
                <a:latin typeface="Meiryo UI" panose="020B0604030504040204" pitchFamily="50" charset="-128"/>
                <a:ea typeface="Meiryo UI" panose="020B0604030504040204" pitchFamily="50" charset="-128"/>
              </a:rPr>
              <a:t>世紀に入り、技術革新の進展は加速度を増しながら、産業・社会や生活に大きな変容をもたらしつつある。伝統的な人類の活動領域である、</a:t>
            </a:r>
            <a:r>
              <a:rPr lang="ja-JP" altLang="en-US" sz="1600" b="1" dirty="0">
                <a:latin typeface="Meiryo UI" panose="020B0604030504040204" pitchFamily="50" charset="-128"/>
                <a:ea typeface="Meiryo UI" panose="020B0604030504040204" pitchFamily="50" charset="-128"/>
              </a:rPr>
              <a:t>陸、海、空、宇宙という</a:t>
            </a:r>
            <a:r>
              <a:rPr lang="en-US" altLang="ja-JP" sz="1600" b="1" dirty="0">
                <a:latin typeface="Meiryo UI" panose="020B0604030504040204" pitchFamily="50" charset="-128"/>
                <a:ea typeface="Meiryo UI" panose="020B0604030504040204" pitchFamily="50" charset="-128"/>
              </a:rPr>
              <a:t>4</a:t>
            </a:r>
            <a:r>
              <a:rPr lang="ja-JP" altLang="en-US" sz="1600" b="1" dirty="0" err="1">
                <a:latin typeface="Meiryo UI" panose="020B0604030504040204" pitchFamily="50" charset="-128"/>
                <a:ea typeface="Meiryo UI" panose="020B0604030504040204" pitchFamily="50" charset="-128"/>
              </a:rPr>
              <a:t>つの</a:t>
            </a:r>
            <a:r>
              <a:rPr lang="ja-JP" altLang="en-US" sz="1600" b="1" dirty="0">
                <a:latin typeface="Meiryo UI" panose="020B0604030504040204" pitchFamily="50" charset="-128"/>
                <a:ea typeface="Meiryo UI" panose="020B0604030504040204" pitchFamily="50" charset="-128"/>
              </a:rPr>
              <a:t>領域</a:t>
            </a:r>
            <a:r>
              <a:rPr lang="ja-JP" altLang="en-US" sz="1600" dirty="0">
                <a:latin typeface="Meiryo UI" panose="020B0604030504040204" pitchFamily="50" charset="-128"/>
                <a:ea typeface="Meiryo UI" panose="020B0604030504040204" pitchFamily="50" charset="-128"/>
              </a:rPr>
              <a:t>に加え、新たに</a:t>
            </a:r>
            <a:r>
              <a:rPr lang="ja-JP" altLang="en-US" sz="1600" b="1" dirty="0">
                <a:latin typeface="Meiryo UI" panose="020B0604030504040204" pitchFamily="50" charset="-128"/>
                <a:ea typeface="Meiryo UI" panose="020B0604030504040204" pitchFamily="50" charset="-128"/>
              </a:rPr>
              <a:t>サイバー空間の重要性</a:t>
            </a:r>
            <a:r>
              <a:rPr lang="ja-JP" altLang="en-US" sz="1600" dirty="0">
                <a:latin typeface="Meiryo UI" panose="020B0604030504040204" pitchFamily="50" charset="-128"/>
                <a:ea typeface="Meiryo UI" panose="020B0604030504040204" pitchFamily="50" charset="-128"/>
              </a:rPr>
              <a:t>がこれまでにない規模及び範囲で影響力を持つようになっている。また、これらの領域は、物理空間とサイバー空間といった領域を横断する形で相互作用するようになりつつある。こうした変化著しい技術環境の中で、特に</a:t>
            </a:r>
            <a:r>
              <a:rPr lang="ja-JP" altLang="en-US" sz="1600" b="1" dirty="0">
                <a:latin typeface="Meiryo UI" panose="020B0604030504040204" pitchFamily="50" charset="-128"/>
                <a:ea typeface="Meiryo UI" panose="020B0604030504040204" pitchFamily="50" charset="-128"/>
              </a:rPr>
              <a:t> 「エマージング・テクノロジー」（</a:t>
            </a:r>
            <a:r>
              <a:rPr lang="en-US" altLang="ja-JP" sz="1600" b="1" dirty="0">
                <a:latin typeface="Meiryo UI" panose="020B0604030504040204" pitchFamily="50" charset="-128"/>
                <a:ea typeface="Meiryo UI" panose="020B0604030504040204" pitchFamily="50" charset="-128"/>
              </a:rPr>
              <a:t>Emerging</a:t>
            </a:r>
            <a:r>
              <a:rPr lang="ja-JP" altLang="en-US" sz="1600" b="1" dirty="0">
                <a:latin typeface="Meiryo UI" panose="020B0604030504040204" pitchFamily="50" charset="-128"/>
                <a:ea typeface="Meiryo UI" panose="020B0604030504040204" pitchFamily="50" charset="-128"/>
              </a:rPr>
              <a:t> </a:t>
            </a:r>
            <a:r>
              <a:rPr lang="en-US" altLang="ja-JP" sz="1600" b="1" dirty="0">
                <a:latin typeface="Meiryo UI" panose="020B0604030504040204" pitchFamily="50" charset="-128"/>
                <a:ea typeface="Meiryo UI" panose="020B0604030504040204" pitchFamily="50" charset="-128"/>
              </a:rPr>
              <a:t>Technologies</a:t>
            </a:r>
            <a:r>
              <a:rPr lang="ja-JP" altLang="en-US" sz="1600" b="1"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と呼ばれる</a:t>
            </a:r>
            <a:r>
              <a:rPr lang="ja-JP" altLang="en-US" sz="1600" b="1" dirty="0">
                <a:latin typeface="Meiryo UI" panose="020B0604030504040204" pitchFamily="50" charset="-128"/>
                <a:ea typeface="Meiryo UI" panose="020B0604030504040204" pitchFamily="50" charset="-128"/>
              </a:rPr>
              <a:t>技術群</a:t>
            </a:r>
            <a:r>
              <a:rPr lang="ja-JP" altLang="en-US" sz="1600" dirty="0">
                <a:latin typeface="Meiryo UI" panose="020B0604030504040204" pitchFamily="50" charset="-128"/>
                <a:ea typeface="Meiryo UI" panose="020B0604030504040204" pitchFamily="50" charset="-128"/>
              </a:rPr>
              <a:t>が注目されている。</a:t>
            </a:r>
            <a:endParaRPr lang="en-US" altLang="ja-JP" sz="1600" dirty="0">
              <a:latin typeface="Meiryo UI" panose="020B0604030504040204" pitchFamily="50" charset="-128"/>
              <a:ea typeface="Meiryo UI" panose="020B0604030504040204" pitchFamily="50" charset="-128"/>
            </a:endParaRPr>
          </a:p>
        </p:txBody>
      </p:sp>
      <p:sp>
        <p:nvSpPr>
          <p:cNvPr id="4" name="四角形: 角を丸くする 3">
            <a:extLst>
              <a:ext uri="{FF2B5EF4-FFF2-40B4-BE49-F238E27FC236}">
                <a16:creationId xmlns:a16="http://schemas.microsoft.com/office/drawing/2014/main" id="{B3C067F0-97AC-40D0-9C27-90C699252E80}"/>
              </a:ext>
            </a:extLst>
          </p:cNvPr>
          <p:cNvSpPr/>
          <p:nvPr/>
        </p:nvSpPr>
        <p:spPr>
          <a:xfrm>
            <a:off x="520430" y="900066"/>
            <a:ext cx="11321054" cy="1671794"/>
          </a:xfrm>
          <a:prstGeom prst="roundRect">
            <a:avLst>
              <a:gd name="adj" fmla="val 9103"/>
            </a:avLst>
          </a:prstGeom>
          <a:solidFill>
            <a:schemeClr val="accent2">
              <a:lumMod val="20000"/>
              <a:lumOff val="80000"/>
            </a:schemeClr>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Emerging Technologies</a:t>
            </a:r>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とは、</a:t>
            </a:r>
            <a:r>
              <a:rPr kumimoji="1" lang="ja-JP" altLang="en-US" sz="2000" b="1" dirty="0">
                <a:solidFill>
                  <a:sysClr val="windowText" lastClr="000000"/>
                </a:solidFill>
                <a:latin typeface="BIZ UDP明朝 Medium" panose="02020500000000000000" pitchFamily="18" charset="-128"/>
                <a:ea typeface="BIZ UDP明朝 Medium" panose="02020500000000000000" pitchFamily="18" charset="-128"/>
              </a:rPr>
              <a:t>既存の技術を大きく凌駕する技術</a:t>
            </a:r>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、または今までなかった技術が発明され、将来、実用化が期待される先端技術群を意味する。</a:t>
            </a:r>
          </a:p>
          <a:p>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先端技術は、時代の先端に位置し、関連する産業や技術分野に広く影響を及ぼすような技術の総称。近年注目されているのは、量子</a:t>
            </a:r>
            <a:r>
              <a:rPr kumimoji="1" lang="en-US" altLang="ja-JP" sz="2000" dirty="0">
                <a:solidFill>
                  <a:sysClr val="windowText" lastClr="000000"/>
                </a:solidFill>
                <a:latin typeface="BIZ UDP明朝 Medium" panose="02020500000000000000" pitchFamily="18" charset="-128"/>
                <a:ea typeface="BIZ UDP明朝 Medium" panose="02020500000000000000" pitchFamily="18" charset="-128"/>
              </a:rPr>
              <a:t>ICT</a:t>
            </a:r>
            <a:r>
              <a:rPr kumimoji="1" lang="ja-JP" altLang="en-US" sz="2000" dirty="0">
                <a:solidFill>
                  <a:sysClr val="windowText" lastClr="000000"/>
                </a:solidFill>
                <a:latin typeface="BIZ UDP明朝 Medium" panose="02020500000000000000" pitchFamily="18" charset="-128"/>
                <a:ea typeface="BIZ UDP明朝 Medium" panose="02020500000000000000" pitchFamily="18" charset="-128"/>
              </a:rPr>
              <a:t>技術、光技術、メタマテリアルなどの新素材、ゲノム編集技術や脳科学、サイバー関連技術や航空・宇宙技術などである。</a:t>
            </a:r>
          </a:p>
        </p:txBody>
      </p:sp>
      <p:sp>
        <p:nvSpPr>
          <p:cNvPr id="5" name="テキスト ボックス 4">
            <a:extLst>
              <a:ext uri="{FF2B5EF4-FFF2-40B4-BE49-F238E27FC236}">
                <a16:creationId xmlns:a16="http://schemas.microsoft.com/office/drawing/2014/main" id="{C2FA45AF-92BF-4560-B2DB-197456C3E510}"/>
              </a:ext>
            </a:extLst>
          </p:cNvPr>
          <p:cNvSpPr txBox="1"/>
          <p:nvPr/>
        </p:nvSpPr>
        <p:spPr>
          <a:xfrm>
            <a:off x="6021421" y="4054046"/>
            <a:ext cx="6099243" cy="2446824"/>
          </a:xfrm>
          <a:prstGeom prst="rect">
            <a:avLst/>
          </a:prstGeom>
          <a:noFill/>
        </p:spPr>
        <p:txBody>
          <a:bodyPr wrap="square" rtlCol="0" anchor="t">
            <a:spAutoFit/>
          </a:bodyPr>
          <a:lstStyle/>
          <a:p>
            <a:pPr algn="just">
              <a:spcAft>
                <a:spcPts val="600"/>
              </a:spcAft>
            </a:pPr>
            <a:r>
              <a:rPr kumimoji="1" lang="ja-JP" altLang="en-US" sz="1600" b="1" dirty="0">
                <a:latin typeface="Meiryo UI"/>
                <a:ea typeface="Meiryo UI"/>
              </a:rPr>
              <a:t>■</a:t>
            </a:r>
            <a:r>
              <a:rPr kumimoji="1" lang="en-US" altLang="ja-JP" sz="1600" b="1" u="sng" dirty="0">
                <a:latin typeface="Meiryo UI"/>
                <a:ea typeface="Meiryo UI"/>
              </a:rPr>
              <a:t>Emerging</a:t>
            </a:r>
            <a:r>
              <a:rPr kumimoji="1" lang="ja-JP" altLang="en-US" sz="1600" b="1" u="sng" dirty="0">
                <a:latin typeface="Meiryo UI"/>
                <a:ea typeface="Meiryo UI"/>
              </a:rPr>
              <a:t> </a:t>
            </a:r>
            <a:r>
              <a:rPr lang="en-US" altLang="ja-JP" sz="1600" b="1" u="sng" dirty="0">
                <a:latin typeface="Meiryo UI"/>
                <a:ea typeface="Meiryo UI"/>
              </a:rPr>
              <a:t>Technologies</a:t>
            </a:r>
            <a:r>
              <a:rPr lang="ja-JP" altLang="en-US" sz="1600" b="1" dirty="0">
                <a:latin typeface="Meiryo UI"/>
                <a:ea typeface="Meiryo UI"/>
              </a:rPr>
              <a:t>：</a:t>
            </a:r>
            <a:endParaRPr lang="en-US" altLang="ja-JP" sz="1600" b="1" dirty="0">
              <a:latin typeface="Meiryo UI"/>
              <a:ea typeface="Meiryo UI"/>
            </a:endParaRPr>
          </a:p>
          <a:p>
            <a:pPr algn="just"/>
            <a:r>
              <a:rPr lang="ja-JP" altLang="en-US" sz="1600" b="1" dirty="0">
                <a:latin typeface="Meiryo UI" panose="020B0604030504040204" pitchFamily="50" charset="-128"/>
                <a:ea typeface="Meiryo UI" panose="020B0604030504040204" pitchFamily="50" charset="-128"/>
              </a:rPr>
              <a:t>（９）　インフォデミックとディープフェイク技術</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a:ea typeface="Meiryo UI"/>
              </a:rPr>
              <a:t>（</a:t>
            </a:r>
            <a:r>
              <a:rPr kumimoji="1" lang="en-US" altLang="ja-JP" sz="1600" b="1" dirty="0">
                <a:latin typeface="Meiryo UI"/>
                <a:ea typeface="Meiryo UI"/>
              </a:rPr>
              <a:t>10</a:t>
            </a:r>
            <a:r>
              <a:rPr kumimoji="1" lang="ja-JP" altLang="en-US" sz="1600" b="1" dirty="0">
                <a:latin typeface="Meiryo UI"/>
                <a:ea typeface="Meiryo UI"/>
              </a:rPr>
              <a:t>） </a:t>
            </a:r>
            <a:r>
              <a:rPr kumimoji="1" lang="en-US" altLang="ja-JP" sz="1600" b="1" dirty="0">
                <a:latin typeface="Meiryo UI"/>
                <a:ea typeface="Meiryo UI"/>
              </a:rPr>
              <a:t>DNA</a:t>
            </a:r>
            <a:r>
              <a:rPr kumimoji="1" lang="ja-JP" altLang="en-US" sz="1600" b="1" dirty="0">
                <a:latin typeface="Meiryo UI"/>
                <a:ea typeface="Meiryo UI"/>
              </a:rPr>
              <a:t>ストレージ、</a:t>
            </a:r>
            <a:r>
              <a:rPr kumimoji="1" lang="en-US" altLang="ja-JP" sz="1600" b="1" dirty="0">
                <a:latin typeface="Meiryo UI"/>
                <a:ea typeface="Meiryo UI"/>
              </a:rPr>
              <a:t>DoT</a:t>
            </a:r>
            <a:r>
              <a:rPr kumimoji="1" lang="ja-JP" altLang="en-US" sz="1600" b="1" dirty="0">
                <a:latin typeface="Meiryo UI"/>
                <a:ea typeface="Meiryo UI"/>
              </a:rPr>
              <a:t>、メタボローム・ストレージ</a:t>
            </a:r>
            <a:endParaRPr kumimoji="1" lang="en-US" altLang="ja-JP" sz="1600" b="1" dirty="0">
              <a:latin typeface="Meiryo UI"/>
              <a:ea typeface="Meiryo UI"/>
            </a:endParaRPr>
          </a:p>
          <a:p>
            <a:pPr algn="just"/>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11</a:t>
            </a:r>
            <a:r>
              <a:rPr lang="ja-JP" altLang="en-US" sz="1600" b="1" dirty="0">
                <a:latin typeface="Meiryo UI" panose="020B0604030504040204" pitchFamily="50" charset="-128"/>
                <a:ea typeface="Meiryo UI" panose="020B0604030504040204" pitchFamily="50" charset="-128"/>
              </a:rPr>
              <a:t>） 革新素材（アーキテクテッド・マテリアル、エキゾチック物質）</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12</a:t>
            </a:r>
            <a:r>
              <a:rPr kumimoji="1" lang="ja-JP" altLang="en-US" sz="1600" b="1" dirty="0">
                <a:latin typeface="Meiryo UI" panose="020B0604030504040204" pitchFamily="50" charset="-128"/>
                <a:ea typeface="Meiryo UI" panose="020B0604030504040204" pitchFamily="50" charset="-128"/>
              </a:rPr>
              <a:t>） 老化研究</a:t>
            </a:r>
            <a:r>
              <a:rPr lang="ja-JP" altLang="en-US" sz="1600" b="1" dirty="0">
                <a:latin typeface="Meiryo UI" panose="020B0604030504040204" pitchFamily="50" charset="-128"/>
                <a:ea typeface="Meiryo UI" panose="020B0604030504040204" pitchFamily="50" charset="-128"/>
              </a:rPr>
              <a:t>、抗老化薬</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13</a:t>
            </a:r>
            <a:r>
              <a:rPr kumimoji="1" lang="ja-JP" altLang="en-US" sz="1600" b="1" dirty="0">
                <a:latin typeface="Meiryo UI" panose="020B0604030504040204" pitchFamily="50" charset="-128"/>
                <a:ea typeface="Meiryo UI" panose="020B0604030504040204" pitchFamily="50" charset="-128"/>
              </a:rPr>
              <a:t>） スピントロニクス～確率論的コンピューティング</a:t>
            </a:r>
            <a:endParaRPr kumimoji="1"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14</a:t>
            </a:r>
            <a:r>
              <a:rPr lang="ja-JP" altLang="en-US" sz="1600" b="1" dirty="0">
                <a:latin typeface="Meiryo UI" panose="020B0604030504040204" pitchFamily="50" charset="-128"/>
                <a:ea typeface="Meiryo UI" panose="020B0604030504040204" pitchFamily="50" charset="-128"/>
              </a:rPr>
              <a:t>） 次世代暗号技術</a:t>
            </a:r>
            <a:endParaRPr lang="en-US" altLang="ja-JP" sz="1600" b="1" dirty="0">
              <a:latin typeface="Meiryo UI" panose="020B0604030504040204" pitchFamily="50" charset="-128"/>
              <a:ea typeface="Meiryo UI" panose="020B0604030504040204" pitchFamily="50" charset="-128"/>
            </a:endParaRPr>
          </a:p>
          <a:p>
            <a:pPr algn="just"/>
            <a:r>
              <a:rPr kumimoji="1" lang="ja-JP" altLang="en-US" sz="1600" b="1" dirty="0">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15</a:t>
            </a:r>
            <a:r>
              <a:rPr kumimoji="1" lang="ja-JP" altLang="en-US" sz="1600" b="1" dirty="0">
                <a:latin typeface="Meiryo UI" panose="020B0604030504040204" pitchFamily="50" charset="-128"/>
                <a:ea typeface="Meiryo UI" panose="020B0604030504040204" pitchFamily="50" charset="-128"/>
              </a:rPr>
              <a:t>） オルガノイド</a:t>
            </a:r>
            <a:endParaRPr kumimoji="1" lang="en-US" altLang="ja-JP" sz="1600" b="1" dirty="0">
              <a:latin typeface="Meiryo UI" panose="020B0604030504040204" pitchFamily="50" charset="-128"/>
              <a:ea typeface="Meiryo UI" panose="020B0604030504040204" pitchFamily="50" charset="-128"/>
            </a:endParaRPr>
          </a:p>
          <a:p>
            <a:pPr algn="just"/>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16</a:t>
            </a:r>
            <a:r>
              <a:rPr lang="ja-JP" altLang="en-US" sz="1600" b="1" dirty="0">
                <a:latin typeface="Meiryo UI" panose="020B0604030504040204" pitchFamily="50" charset="-128"/>
                <a:ea typeface="Meiryo UI" panose="020B0604030504040204" pitchFamily="50" charset="-128"/>
              </a:rPr>
              <a:t>） 光電融合技術</a:t>
            </a:r>
            <a:endParaRPr kumimoji="1" lang="en-US" altLang="ja-JP" sz="1400" b="1" dirty="0">
              <a:latin typeface="Meiryo UI" panose="020B0604030504040204" pitchFamily="50" charset="-128"/>
              <a:ea typeface="Meiryo UI" panose="020B0604030504040204" pitchFamily="50" charset="-128"/>
            </a:endParaRPr>
          </a:p>
        </p:txBody>
      </p:sp>
      <p:pic>
        <p:nvPicPr>
          <p:cNvPr id="6" name="Picture 44">
            <a:extLst>
              <a:ext uri="{FF2B5EF4-FFF2-40B4-BE49-F238E27FC236}">
                <a16:creationId xmlns:a16="http://schemas.microsoft.com/office/drawing/2014/main" id="{DAA008C4-D8E9-4913-A10D-552FDA510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1373" y="5241011"/>
            <a:ext cx="1270627" cy="161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正方形/長方形 6">
            <a:extLst>
              <a:ext uri="{FF2B5EF4-FFF2-40B4-BE49-F238E27FC236}">
                <a16:creationId xmlns:a16="http://schemas.microsoft.com/office/drawing/2014/main" id="{A09C71BC-0E11-4102-A17A-BBD5B0481A17}"/>
              </a:ext>
            </a:extLst>
          </p:cNvPr>
          <p:cNvSpPr/>
          <p:nvPr/>
        </p:nvSpPr>
        <p:spPr>
          <a:xfrm>
            <a:off x="1" y="-5"/>
            <a:ext cx="12192000" cy="5429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技術フォーサイト </a:t>
            </a:r>
            <a:r>
              <a:rPr kumimoji="1" lang="en-US" altLang="ja-JP" sz="3200" dirty="0">
                <a:solidFill>
                  <a:schemeClr val="bg1"/>
                </a:solidFill>
                <a:latin typeface="Amasis MT Pro Black" panose="02040A04050005020304" pitchFamily="18" charset="0"/>
                <a:ea typeface="BIZ UDPゴシック" panose="020B0400000000000000" pitchFamily="50" charset="-128"/>
                <a:cs typeface="72 Black" panose="020B0A04030603020204" pitchFamily="34" charset="0"/>
              </a:rPr>
              <a:t>Emerging Technologies</a:t>
            </a:r>
            <a:endParaRPr lang="ja-JP" altLang="en-US" sz="3200" dirty="0">
              <a:solidFill>
                <a:schemeClr val="bg1"/>
              </a:solidFill>
              <a:latin typeface="Amasis MT Pro Black" panose="02040A04050005020304" pitchFamily="18" charset="0"/>
              <a:ea typeface="BIZ UDPゴシック" panose="020B0400000000000000" pitchFamily="50" charset="-128"/>
            </a:endParaRPr>
          </a:p>
        </p:txBody>
      </p:sp>
      <p:pic>
        <p:nvPicPr>
          <p:cNvPr id="8" name="Picture 42" descr="malicious user_s">
            <a:extLst>
              <a:ext uri="{FF2B5EF4-FFF2-40B4-BE49-F238E27FC236}">
                <a16:creationId xmlns:a16="http://schemas.microsoft.com/office/drawing/2014/main" id="{C4FC6762-0A4A-4D1D-AD69-C3C77675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6" y="6052824"/>
            <a:ext cx="759053" cy="805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56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8"/>
                                        </p:tgtEl>
                                        <p:attrNameLst>
                                          <p:attrName>ppt_x</p:attrName>
                                        </p:attrNameLst>
                                      </p:cBhvr>
                                      <p:tavLst>
                                        <p:tav tm="0">
                                          <p:val>
                                            <p:strVal val="ppt_x"/>
                                          </p:val>
                                        </p:tav>
                                        <p:tav tm="100000">
                                          <p:val>
                                            <p:strVal val="ppt_x"/>
                                          </p:val>
                                        </p:tav>
                                      </p:tavLst>
                                    </p:anim>
                                    <p:anim calcmode="lin" valueType="num">
                                      <p:cBhvr additive="base">
                                        <p:cTn id="7" dur="1000"/>
                                        <p:tgtEl>
                                          <p:spTgt spid="8"/>
                                        </p:tgtEl>
                                        <p:attrNameLst>
                                          <p:attrName>ppt_y</p:attrName>
                                        </p:attrNameLst>
                                      </p:cBhvr>
                                      <p:tavLst>
                                        <p:tav tm="0">
                                          <p:val>
                                            <p:strVal val="ppt_y"/>
                                          </p:val>
                                        </p:tav>
                                        <p:tav tm="100000">
                                          <p:val>
                                            <p:strVal val="1+ppt_h/2"/>
                                          </p:val>
                                        </p:tav>
                                      </p:tavLst>
                                    </p:anim>
                                    <p:set>
                                      <p:cBhvr>
                                        <p:cTn id="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AF2C6D4-745A-52CB-C72A-2952EBC34D4F}"/>
              </a:ext>
            </a:extLst>
          </p:cNvPr>
          <p:cNvPicPr>
            <a:picLocks noChangeAspect="1"/>
          </p:cNvPicPr>
          <p:nvPr/>
        </p:nvPicPr>
        <p:blipFill>
          <a:blip r:embed="rId2"/>
          <a:stretch>
            <a:fillRect/>
          </a:stretch>
        </p:blipFill>
        <p:spPr>
          <a:xfrm>
            <a:off x="208760" y="2137316"/>
            <a:ext cx="6826898" cy="3320113"/>
          </a:xfrm>
          <a:prstGeom prst="rect">
            <a:avLst/>
          </a:prstGeom>
        </p:spPr>
      </p:pic>
      <p:sp>
        <p:nvSpPr>
          <p:cNvPr id="9" name="正方形/長方形 8">
            <a:extLst>
              <a:ext uri="{FF2B5EF4-FFF2-40B4-BE49-F238E27FC236}">
                <a16:creationId xmlns:a16="http://schemas.microsoft.com/office/drawing/2014/main" id="{12A25F8F-A2A5-476F-9E9F-700627649182}"/>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パイプライン、回廊、鉄道などインフラ強化とコーカサス安定化</a:t>
            </a:r>
          </a:p>
        </p:txBody>
      </p:sp>
      <p:pic>
        <p:nvPicPr>
          <p:cNvPr id="10" name="Picture 2">
            <a:extLst>
              <a:ext uri="{FF2B5EF4-FFF2-40B4-BE49-F238E27FC236}">
                <a16:creationId xmlns:a16="http://schemas.microsoft.com/office/drawing/2014/main" id="{81E91FD9-1D3E-4A09-9A1E-A9B30901C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 y="698647"/>
            <a:ext cx="12200253" cy="5933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243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C5ED3804-A97B-42CC-A35F-BF42AC72D6C6}"/>
              </a:ext>
            </a:extLst>
          </p:cNvPr>
          <p:cNvPicPr/>
          <p:nvPr/>
        </p:nvPicPr>
        <p:blipFill>
          <a:blip r:embed="rId2" cstate="print"/>
          <a:stretch>
            <a:fillRect/>
          </a:stretch>
        </p:blipFill>
        <p:spPr>
          <a:xfrm>
            <a:off x="1819541" y="1084136"/>
            <a:ext cx="8654795" cy="5042154"/>
          </a:xfrm>
          <a:prstGeom prst="rect">
            <a:avLst/>
          </a:prstGeom>
        </p:spPr>
      </p:pic>
      <p:sp>
        <p:nvSpPr>
          <p:cNvPr id="5" name="object 4">
            <a:extLst>
              <a:ext uri="{FF2B5EF4-FFF2-40B4-BE49-F238E27FC236}">
                <a16:creationId xmlns:a16="http://schemas.microsoft.com/office/drawing/2014/main" id="{2E22994C-2FA9-4D09-896B-4AEAE12950B6}"/>
              </a:ext>
            </a:extLst>
          </p:cNvPr>
          <p:cNvSpPr txBox="1"/>
          <p:nvPr/>
        </p:nvSpPr>
        <p:spPr>
          <a:xfrm>
            <a:off x="1853317" y="6643101"/>
            <a:ext cx="8562340" cy="174407"/>
          </a:xfrm>
          <a:prstGeom prst="rect">
            <a:avLst/>
          </a:prstGeom>
        </p:spPr>
        <p:txBody>
          <a:bodyPr vert="horz" wrap="square" lIns="0" tIns="12700" rIns="0" bIns="0" rtlCol="0">
            <a:spAutoFit/>
          </a:bodyPr>
          <a:lstStyle/>
          <a:p>
            <a:pPr marL="12700" algn="ctr">
              <a:lnSpc>
                <a:spcPct val="100000"/>
              </a:lnSpc>
              <a:spcBef>
                <a:spcPts val="100"/>
              </a:spcBef>
            </a:pPr>
            <a:r>
              <a:rPr sz="1050" dirty="0" err="1">
                <a:latin typeface="Meiryo UI"/>
                <a:cs typeface="Meiryo UI"/>
              </a:rPr>
              <a:t>出所</a:t>
            </a:r>
            <a:r>
              <a:rPr lang="ja-JP" altLang="en-US" sz="1050" dirty="0">
                <a:latin typeface="Meiryo UI"/>
                <a:cs typeface="Meiryo UI"/>
              </a:rPr>
              <a:t>：</a:t>
            </a:r>
            <a:r>
              <a:rPr sz="1050" dirty="0" err="1">
                <a:latin typeface="Meiryo UI"/>
                <a:cs typeface="Meiryo UI"/>
              </a:rPr>
              <a:t>国際鉄道輸送委員会（The</a:t>
            </a:r>
            <a:r>
              <a:rPr sz="1050" spc="10" dirty="0">
                <a:latin typeface="Meiryo UI"/>
                <a:cs typeface="Meiryo UI"/>
              </a:rPr>
              <a:t> </a:t>
            </a:r>
            <a:r>
              <a:rPr sz="1050" dirty="0">
                <a:latin typeface="Meiryo UI"/>
                <a:cs typeface="Meiryo UI"/>
              </a:rPr>
              <a:t>International</a:t>
            </a:r>
            <a:r>
              <a:rPr sz="1050" spc="30" dirty="0">
                <a:latin typeface="Meiryo UI"/>
                <a:cs typeface="Meiryo UI"/>
              </a:rPr>
              <a:t> </a:t>
            </a:r>
            <a:r>
              <a:rPr sz="1050" dirty="0">
                <a:latin typeface="Meiryo UI"/>
                <a:cs typeface="Meiryo UI"/>
              </a:rPr>
              <a:t>Rail</a:t>
            </a:r>
            <a:r>
              <a:rPr sz="1050" spc="30" dirty="0">
                <a:latin typeface="Meiryo UI"/>
                <a:cs typeface="Meiryo UI"/>
              </a:rPr>
              <a:t> </a:t>
            </a:r>
            <a:r>
              <a:rPr sz="1050" dirty="0">
                <a:latin typeface="Meiryo UI"/>
                <a:cs typeface="Meiryo UI"/>
              </a:rPr>
              <a:t>Transport</a:t>
            </a:r>
            <a:r>
              <a:rPr sz="1050" spc="20" dirty="0">
                <a:latin typeface="Meiryo UI"/>
                <a:cs typeface="Meiryo UI"/>
              </a:rPr>
              <a:t> </a:t>
            </a:r>
            <a:r>
              <a:rPr sz="1050" dirty="0">
                <a:latin typeface="Meiryo UI"/>
                <a:cs typeface="Meiryo UI"/>
              </a:rPr>
              <a:t>Committee︔CIT）</a:t>
            </a:r>
            <a:r>
              <a:rPr sz="1050" spc="-15" dirty="0">
                <a:latin typeface="Meiryo UI"/>
                <a:cs typeface="Meiryo UI"/>
              </a:rPr>
              <a:t> </a:t>
            </a:r>
            <a:r>
              <a:rPr sz="1050" spc="-15" dirty="0" err="1">
                <a:latin typeface="Meiryo UI"/>
                <a:cs typeface="Meiryo UI"/>
              </a:rPr>
              <a:t>の公開資料、その他情報を基に日通総合研究所作成</a:t>
            </a:r>
            <a:endParaRPr sz="1050" dirty="0">
              <a:latin typeface="Meiryo UI"/>
              <a:cs typeface="Meiryo UI"/>
            </a:endParaRPr>
          </a:p>
        </p:txBody>
      </p:sp>
      <p:grpSp>
        <p:nvGrpSpPr>
          <p:cNvPr id="7" name="object 5">
            <a:extLst>
              <a:ext uri="{FF2B5EF4-FFF2-40B4-BE49-F238E27FC236}">
                <a16:creationId xmlns:a16="http://schemas.microsoft.com/office/drawing/2014/main" id="{D44F4A62-1976-454B-913B-0EDF155CCD7E}"/>
              </a:ext>
            </a:extLst>
          </p:cNvPr>
          <p:cNvGrpSpPr/>
          <p:nvPr/>
        </p:nvGrpSpPr>
        <p:grpSpPr>
          <a:xfrm>
            <a:off x="3943743" y="1076517"/>
            <a:ext cx="6028055" cy="2571750"/>
            <a:chOff x="3143643" y="1604772"/>
            <a:chExt cx="6028055" cy="2571750"/>
          </a:xfrm>
        </p:grpSpPr>
        <p:pic>
          <p:nvPicPr>
            <p:cNvPr id="8" name="object 6">
              <a:extLst>
                <a:ext uri="{FF2B5EF4-FFF2-40B4-BE49-F238E27FC236}">
                  <a16:creationId xmlns:a16="http://schemas.microsoft.com/office/drawing/2014/main" id="{2D146EBD-5D84-4A8A-8B5D-06149E4DC7E9}"/>
                </a:ext>
              </a:extLst>
            </p:cNvPr>
            <p:cNvPicPr/>
            <p:nvPr/>
          </p:nvPicPr>
          <p:blipFill>
            <a:blip r:embed="rId3" cstate="print"/>
            <a:stretch>
              <a:fillRect/>
            </a:stretch>
          </p:blipFill>
          <p:spPr>
            <a:xfrm>
              <a:off x="3143643" y="1604772"/>
              <a:ext cx="6027674" cy="2571750"/>
            </a:xfrm>
            <a:prstGeom prst="rect">
              <a:avLst/>
            </a:prstGeom>
          </p:spPr>
        </p:pic>
        <p:sp>
          <p:nvSpPr>
            <p:cNvPr id="9" name="object 7">
              <a:extLst>
                <a:ext uri="{FF2B5EF4-FFF2-40B4-BE49-F238E27FC236}">
                  <a16:creationId xmlns:a16="http://schemas.microsoft.com/office/drawing/2014/main" id="{C2EB6789-41C2-4EDD-BB92-A9B6442D797F}"/>
                </a:ext>
              </a:extLst>
            </p:cNvPr>
            <p:cNvSpPr/>
            <p:nvPr/>
          </p:nvSpPr>
          <p:spPr>
            <a:xfrm>
              <a:off x="4913261" y="1723644"/>
              <a:ext cx="577215" cy="1404620"/>
            </a:xfrm>
            <a:custGeom>
              <a:avLst/>
              <a:gdLst/>
              <a:ahLst/>
              <a:cxnLst/>
              <a:rect l="l" t="t" r="r" b="b"/>
              <a:pathLst>
                <a:path w="577214" h="1404620">
                  <a:moveTo>
                    <a:pt x="576834" y="25908"/>
                  </a:moveTo>
                  <a:lnTo>
                    <a:pt x="576834" y="0"/>
                  </a:lnTo>
                  <a:lnTo>
                    <a:pt x="500634" y="0"/>
                  </a:lnTo>
                  <a:lnTo>
                    <a:pt x="495300" y="3810"/>
                  </a:lnTo>
                  <a:lnTo>
                    <a:pt x="493776" y="8382"/>
                  </a:lnTo>
                  <a:lnTo>
                    <a:pt x="0" y="1395984"/>
                  </a:lnTo>
                  <a:lnTo>
                    <a:pt x="23622" y="1404366"/>
                  </a:lnTo>
                  <a:lnTo>
                    <a:pt x="505968" y="49628"/>
                  </a:lnTo>
                  <a:lnTo>
                    <a:pt x="505968" y="25908"/>
                  </a:lnTo>
                  <a:lnTo>
                    <a:pt x="517398" y="17526"/>
                  </a:lnTo>
                  <a:lnTo>
                    <a:pt x="517398" y="25908"/>
                  </a:lnTo>
                  <a:lnTo>
                    <a:pt x="576834" y="25908"/>
                  </a:lnTo>
                  <a:close/>
                </a:path>
                <a:path w="577214" h="1404620">
                  <a:moveTo>
                    <a:pt x="517398" y="17526"/>
                  </a:moveTo>
                  <a:lnTo>
                    <a:pt x="505968" y="25908"/>
                  </a:lnTo>
                  <a:lnTo>
                    <a:pt x="514413" y="25908"/>
                  </a:lnTo>
                  <a:lnTo>
                    <a:pt x="517398" y="17526"/>
                  </a:lnTo>
                  <a:close/>
                </a:path>
                <a:path w="577214" h="1404620">
                  <a:moveTo>
                    <a:pt x="514413" y="25908"/>
                  </a:moveTo>
                  <a:lnTo>
                    <a:pt x="505968" y="25908"/>
                  </a:lnTo>
                  <a:lnTo>
                    <a:pt x="505968" y="49628"/>
                  </a:lnTo>
                  <a:lnTo>
                    <a:pt x="514413" y="25908"/>
                  </a:lnTo>
                  <a:close/>
                </a:path>
                <a:path w="577214" h="1404620">
                  <a:moveTo>
                    <a:pt x="517398" y="25908"/>
                  </a:moveTo>
                  <a:lnTo>
                    <a:pt x="517398" y="17526"/>
                  </a:lnTo>
                  <a:lnTo>
                    <a:pt x="514413" y="25908"/>
                  </a:lnTo>
                  <a:lnTo>
                    <a:pt x="517398" y="25908"/>
                  </a:lnTo>
                  <a:close/>
                </a:path>
              </a:pathLst>
            </a:custGeom>
            <a:solidFill>
              <a:srgbClr val="1F6792"/>
            </a:solidFill>
          </p:spPr>
          <p:txBody>
            <a:bodyPr wrap="square" lIns="0" tIns="0" rIns="0" bIns="0" rtlCol="0"/>
            <a:lstStyle/>
            <a:p>
              <a:endParaRPr/>
            </a:p>
          </p:txBody>
        </p:sp>
      </p:grpSp>
      <p:sp>
        <p:nvSpPr>
          <p:cNvPr id="10" name="object 8">
            <a:extLst>
              <a:ext uri="{FF2B5EF4-FFF2-40B4-BE49-F238E27FC236}">
                <a16:creationId xmlns:a16="http://schemas.microsoft.com/office/drawing/2014/main" id="{CB4880FE-61D0-4176-AF7D-471DBB50B575}"/>
              </a:ext>
            </a:extLst>
          </p:cNvPr>
          <p:cNvSpPr txBox="1"/>
          <p:nvPr/>
        </p:nvSpPr>
        <p:spPr>
          <a:xfrm>
            <a:off x="6438271" y="1101154"/>
            <a:ext cx="688975" cy="610870"/>
          </a:xfrm>
          <a:prstGeom prst="rect">
            <a:avLst/>
          </a:prstGeom>
        </p:spPr>
        <p:txBody>
          <a:bodyPr vert="horz" wrap="square" lIns="0" tIns="12700" rIns="0" bIns="0" rtlCol="0">
            <a:spAutoFit/>
          </a:bodyPr>
          <a:lstStyle/>
          <a:p>
            <a:pPr marL="12700" marR="51435">
              <a:lnSpc>
                <a:spcPct val="100000"/>
              </a:lnSpc>
              <a:spcBef>
                <a:spcPts val="100"/>
              </a:spcBef>
            </a:pPr>
            <a:r>
              <a:rPr sz="1200" b="1" spc="-25" dirty="0">
                <a:latin typeface="Meiryo UI"/>
                <a:cs typeface="Meiryo UI"/>
              </a:rPr>
              <a:t>広軌</a:t>
            </a:r>
            <a:r>
              <a:rPr sz="1200" b="1" spc="-50" dirty="0">
                <a:latin typeface="Meiryo UI"/>
                <a:cs typeface="Meiryo UI"/>
              </a:rPr>
              <a:t> </a:t>
            </a:r>
            <a:r>
              <a:rPr sz="1200" b="1" spc="-10" dirty="0">
                <a:latin typeface="Meiryo UI"/>
                <a:cs typeface="Meiryo UI"/>
              </a:rPr>
              <a:t>1,520</a:t>
            </a:r>
            <a:r>
              <a:rPr sz="1200" b="1" spc="-50" dirty="0">
                <a:latin typeface="Meiryo UI"/>
                <a:cs typeface="Meiryo UI"/>
              </a:rPr>
              <a:t>㎜</a:t>
            </a:r>
            <a:endParaRPr sz="1200">
              <a:latin typeface="Meiryo UI"/>
              <a:cs typeface="Meiryo UI"/>
            </a:endParaRPr>
          </a:p>
          <a:p>
            <a:pPr marL="12700">
              <a:lnSpc>
                <a:spcPct val="100000"/>
              </a:lnSpc>
              <a:spcBef>
                <a:spcPts val="285"/>
              </a:spcBef>
            </a:pPr>
            <a:r>
              <a:rPr sz="1200" b="1" spc="-10" dirty="0">
                <a:latin typeface="Meiryo UI"/>
                <a:cs typeface="Meiryo UI"/>
              </a:rPr>
              <a:t>60</a:t>
            </a:r>
            <a:r>
              <a:rPr sz="1200" b="1" spc="-25" dirty="0">
                <a:latin typeface="Meiryo UI"/>
                <a:cs typeface="Meiryo UI"/>
              </a:rPr>
              <a:t>両編成</a:t>
            </a:r>
            <a:endParaRPr sz="1200">
              <a:latin typeface="Meiryo UI"/>
              <a:cs typeface="Meiryo UI"/>
            </a:endParaRPr>
          </a:p>
        </p:txBody>
      </p:sp>
      <p:sp>
        <p:nvSpPr>
          <p:cNvPr id="11" name="object 9">
            <a:extLst>
              <a:ext uri="{FF2B5EF4-FFF2-40B4-BE49-F238E27FC236}">
                <a16:creationId xmlns:a16="http://schemas.microsoft.com/office/drawing/2014/main" id="{5DA30556-2E0A-4F9E-BDCA-B3A20A78E087}"/>
              </a:ext>
            </a:extLst>
          </p:cNvPr>
          <p:cNvSpPr/>
          <p:nvPr/>
        </p:nvSpPr>
        <p:spPr>
          <a:xfrm>
            <a:off x="1795157" y="1076516"/>
            <a:ext cx="1778635" cy="1590675"/>
          </a:xfrm>
          <a:custGeom>
            <a:avLst/>
            <a:gdLst/>
            <a:ahLst/>
            <a:cxnLst/>
            <a:rect l="l" t="t" r="r" b="b"/>
            <a:pathLst>
              <a:path w="1778635" h="1590675">
                <a:moveTo>
                  <a:pt x="880872" y="6096"/>
                </a:moveTo>
                <a:lnTo>
                  <a:pt x="874776" y="0"/>
                </a:lnTo>
                <a:lnTo>
                  <a:pt x="855726" y="0"/>
                </a:lnTo>
                <a:lnTo>
                  <a:pt x="855726" y="25908"/>
                </a:lnTo>
                <a:lnTo>
                  <a:pt x="855726" y="767334"/>
                </a:lnTo>
                <a:lnTo>
                  <a:pt x="25908" y="767334"/>
                </a:lnTo>
                <a:lnTo>
                  <a:pt x="25908" y="25908"/>
                </a:lnTo>
                <a:lnTo>
                  <a:pt x="855726" y="25908"/>
                </a:lnTo>
                <a:lnTo>
                  <a:pt x="855726" y="0"/>
                </a:lnTo>
                <a:lnTo>
                  <a:pt x="6096" y="0"/>
                </a:lnTo>
                <a:lnTo>
                  <a:pt x="0" y="6096"/>
                </a:lnTo>
                <a:lnTo>
                  <a:pt x="0" y="786384"/>
                </a:lnTo>
                <a:lnTo>
                  <a:pt x="6096" y="792480"/>
                </a:lnTo>
                <a:lnTo>
                  <a:pt x="12954" y="792480"/>
                </a:lnTo>
                <a:lnTo>
                  <a:pt x="25908" y="792480"/>
                </a:lnTo>
                <a:lnTo>
                  <a:pt x="855726" y="792480"/>
                </a:lnTo>
                <a:lnTo>
                  <a:pt x="867918" y="792480"/>
                </a:lnTo>
                <a:lnTo>
                  <a:pt x="874776" y="792480"/>
                </a:lnTo>
                <a:lnTo>
                  <a:pt x="880872" y="786384"/>
                </a:lnTo>
                <a:lnTo>
                  <a:pt x="880872" y="6096"/>
                </a:lnTo>
                <a:close/>
              </a:path>
              <a:path w="1778635" h="1590675">
                <a:moveTo>
                  <a:pt x="1778508" y="1578102"/>
                </a:moveTo>
                <a:lnTo>
                  <a:pt x="1021842" y="150876"/>
                </a:lnTo>
                <a:lnTo>
                  <a:pt x="1019556" y="146304"/>
                </a:lnTo>
                <a:lnTo>
                  <a:pt x="1014984" y="144018"/>
                </a:lnTo>
                <a:lnTo>
                  <a:pt x="939546" y="144018"/>
                </a:lnTo>
                <a:lnTo>
                  <a:pt x="939546" y="169164"/>
                </a:lnTo>
                <a:lnTo>
                  <a:pt x="998982" y="169164"/>
                </a:lnTo>
                <a:lnTo>
                  <a:pt x="1002207" y="169164"/>
                </a:lnTo>
                <a:lnTo>
                  <a:pt x="1010412" y="184632"/>
                </a:lnTo>
                <a:lnTo>
                  <a:pt x="1755648" y="1590294"/>
                </a:lnTo>
                <a:lnTo>
                  <a:pt x="1778508" y="1578102"/>
                </a:lnTo>
                <a:close/>
              </a:path>
            </a:pathLst>
          </a:custGeom>
          <a:solidFill>
            <a:srgbClr val="F0720A"/>
          </a:solidFill>
        </p:spPr>
        <p:txBody>
          <a:bodyPr wrap="square" lIns="0" tIns="0" rIns="0" bIns="0" rtlCol="0"/>
          <a:lstStyle/>
          <a:p>
            <a:endParaRPr/>
          </a:p>
        </p:txBody>
      </p:sp>
      <p:sp>
        <p:nvSpPr>
          <p:cNvPr id="12" name="object 10">
            <a:extLst>
              <a:ext uri="{FF2B5EF4-FFF2-40B4-BE49-F238E27FC236}">
                <a16:creationId xmlns:a16="http://schemas.microsoft.com/office/drawing/2014/main" id="{70F21481-07AC-4D70-B8C4-1E2804D2CB02}"/>
              </a:ext>
            </a:extLst>
          </p:cNvPr>
          <p:cNvSpPr txBox="1"/>
          <p:nvPr/>
        </p:nvSpPr>
        <p:spPr>
          <a:xfrm>
            <a:off x="1885321" y="1112584"/>
            <a:ext cx="688975" cy="683895"/>
          </a:xfrm>
          <a:prstGeom prst="rect">
            <a:avLst/>
          </a:prstGeom>
        </p:spPr>
        <p:txBody>
          <a:bodyPr vert="horz" wrap="square" lIns="0" tIns="12700" rIns="0" bIns="0" rtlCol="0">
            <a:spAutoFit/>
          </a:bodyPr>
          <a:lstStyle/>
          <a:p>
            <a:pPr marL="12700" marR="51435">
              <a:lnSpc>
                <a:spcPct val="120000"/>
              </a:lnSpc>
              <a:spcBef>
                <a:spcPts val="100"/>
              </a:spcBef>
            </a:pPr>
            <a:r>
              <a:rPr sz="1200" b="1" spc="-20" dirty="0">
                <a:latin typeface="Meiryo UI"/>
                <a:cs typeface="Meiryo UI"/>
              </a:rPr>
              <a:t>標準軌</a:t>
            </a:r>
            <a:r>
              <a:rPr sz="1200" b="1" spc="-50" dirty="0">
                <a:latin typeface="Meiryo UI"/>
                <a:cs typeface="Meiryo UI"/>
              </a:rPr>
              <a:t> </a:t>
            </a:r>
            <a:r>
              <a:rPr sz="1200" b="1" spc="-10" dirty="0">
                <a:latin typeface="Meiryo UI"/>
                <a:cs typeface="Meiryo UI"/>
              </a:rPr>
              <a:t>1,435</a:t>
            </a:r>
            <a:r>
              <a:rPr sz="1200" b="1" spc="-50" dirty="0">
                <a:latin typeface="Meiryo UI"/>
                <a:cs typeface="Meiryo UI"/>
              </a:rPr>
              <a:t>㎜</a:t>
            </a:r>
            <a:endParaRPr sz="1200">
              <a:latin typeface="Meiryo UI"/>
              <a:cs typeface="Meiryo UI"/>
            </a:endParaRPr>
          </a:p>
          <a:p>
            <a:pPr marL="12700">
              <a:lnSpc>
                <a:spcPct val="100000"/>
              </a:lnSpc>
              <a:spcBef>
                <a:spcPts val="285"/>
              </a:spcBef>
            </a:pPr>
            <a:r>
              <a:rPr sz="1200" b="1" spc="-10" dirty="0">
                <a:latin typeface="Meiryo UI"/>
                <a:cs typeface="Meiryo UI"/>
              </a:rPr>
              <a:t>41</a:t>
            </a:r>
            <a:r>
              <a:rPr sz="1200" b="1" spc="-25" dirty="0">
                <a:latin typeface="Meiryo UI"/>
                <a:cs typeface="Meiryo UI"/>
              </a:rPr>
              <a:t>両編成</a:t>
            </a:r>
            <a:endParaRPr sz="1200">
              <a:latin typeface="Meiryo UI"/>
              <a:cs typeface="Meiryo UI"/>
            </a:endParaRPr>
          </a:p>
        </p:txBody>
      </p:sp>
      <p:grpSp>
        <p:nvGrpSpPr>
          <p:cNvPr id="13" name="object 11">
            <a:extLst>
              <a:ext uri="{FF2B5EF4-FFF2-40B4-BE49-F238E27FC236}">
                <a16:creationId xmlns:a16="http://schemas.microsoft.com/office/drawing/2014/main" id="{1CF8A057-1719-4E84-81EF-B5F9D54606AC}"/>
              </a:ext>
            </a:extLst>
          </p:cNvPr>
          <p:cNvGrpSpPr/>
          <p:nvPr/>
        </p:nvGrpSpPr>
        <p:grpSpPr>
          <a:xfrm>
            <a:off x="3761879" y="1205295"/>
            <a:ext cx="1929130" cy="1442085"/>
            <a:chOff x="2961779" y="1733550"/>
            <a:chExt cx="1929130" cy="1442085"/>
          </a:xfrm>
        </p:grpSpPr>
        <p:sp>
          <p:nvSpPr>
            <p:cNvPr id="14" name="object 12">
              <a:extLst>
                <a:ext uri="{FF2B5EF4-FFF2-40B4-BE49-F238E27FC236}">
                  <a16:creationId xmlns:a16="http://schemas.microsoft.com/office/drawing/2014/main" id="{7E9B40F1-9DBD-4777-B893-CB9A6D49005D}"/>
                </a:ext>
              </a:extLst>
            </p:cNvPr>
            <p:cNvSpPr/>
            <p:nvPr/>
          </p:nvSpPr>
          <p:spPr>
            <a:xfrm>
              <a:off x="2961779" y="1752599"/>
              <a:ext cx="1910080" cy="1423035"/>
            </a:xfrm>
            <a:custGeom>
              <a:avLst/>
              <a:gdLst/>
              <a:ahLst/>
              <a:cxnLst/>
              <a:rect l="l" t="t" r="r" b="b"/>
              <a:pathLst>
                <a:path w="1910079" h="1423035">
                  <a:moveTo>
                    <a:pt x="1909559" y="0"/>
                  </a:moveTo>
                  <a:lnTo>
                    <a:pt x="273558" y="0"/>
                  </a:lnTo>
                  <a:lnTo>
                    <a:pt x="273558" y="369570"/>
                  </a:lnTo>
                  <a:lnTo>
                    <a:pt x="1073315" y="369570"/>
                  </a:lnTo>
                  <a:lnTo>
                    <a:pt x="0" y="1404366"/>
                  </a:lnTo>
                  <a:lnTo>
                    <a:pt x="17526" y="1422654"/>
                  </a:lnTo>
                  <a:lnTo>
                    <a:pt x="1100328" y="378714"/>
                  </a:lnTo>
                  <a:lnTo>
                    <a:pt x="1091565" y="369570"/>
                  </a:lnTo>
                  <a:lnTo>
                    <a:pt x="1909559" y="369570"/>
                  </a:lnTo>
                  <a:lnTo>
                    <a:pt x="1909559" y="0"/>
                  </a:lnTo>
                  <a:close/>
                </a:path>
              </a:pathLst>
            </a:custGeom>
            <a:solidFill>
              <a:srgbClr val="C84D4D"/>
            </a:solidFill>
          </p:spPr>
          <p:txBody>
            <a:bodyPr wrap="square" lIns="0" tIns="0" rIns="0" bIns="0" rtlCol="0"/>
            <a:lstStyle/>
            <a:p>
              <a:endParaRPr/>
            </a:p>
          </p:txBody>
        </p:sp>
        <p:sp>
          <p:nvSpPr>
            <p:cNvPr id="15" name="object 13">
              <a:extLst>
                <a:ext uri="{FF2B5EF4-FFF2-40B4-BE49-F238E27FC236}">
                  <a16:creationId xmlns:a16="http://schemas.microsoft.com/office/drawing/2014/main" id="{54396D8B-82C3-471B-8BD4-C29B9820BAB9}"/>
                </a:ext>
              </a:extLst>
            </p:cNvPr>
            <p:cNvSpPr/>
            <p:nvPr/>
          </p:nvSpPr>
          <p:spPr>
            <a:xfrm>
              <a:off x="3216287" y="1733550"/>
              <a:ext cx="1674495" cy="388620"/>
            </a:xfrm>
            <a:custGeom>
              <a:avLst/>
              <a:gdLst/>
              <a:ahLst/>
              <a:cxnLst/>
              <a:rect l="l" t="t" r="r" b="b"/>
              <a:pathLst>
                <a:path w="1674495" h="388619">
                  <a:moveTo>
                    <a:pt x="1674114" y="19049"/>
                  </a:moveTo>
                  <a:lnTo>
                    <a:pt x="1672637" y="11894"/>
                  </a:lnTo>
                  <a:lnTo>
                    <a:pt x="1668589" y="5810"/>
                  </a:lnTo>
                  <a:lnTo>
                    <a:pt x="1662541" y="1583"/>
                  </a:lnTo>
                  <a:lnTo>
                    <a:pt x="1655064" y="0"/>
                  </a:lnTo>
                  <a:lnTo>
                    <a:pt x="19049" y="0"/>
                  </a:lnTo>
                  <a:lnTo>
                    <a:pt x="11894" y="1583"/>
                  </a:lnTo>
                  <a:lnTo>
                    <a:pt x="5810" y="5810"/>
                  </a:lnTo>
                  <a:lnTo>
                    <a:pt x="1583" y="11894"/>
                  </a:lnTo>
                  <a:lnTo>
                    <a:pt x="0" y="19050"/>
                  </a:lnTo>
                  <a:lnTo>
                    <a:pt x="19049" y="23255"/>
                  </a:lnTo>
                  <a:lnTo>
                    <a:pt x="19049" y="19050"/>
                  </a:lnTo>
                  <a:lnTo>
                    <a:pt x="1674114" y="19049"/>
                  </a:lnTo>
                  <a:close/>
                </a:path>
                <a:path w="1674495" h="388619">
                  <a:moveTo>
                    <a:pt x="1655063" y="388619"/>
                  </a:moveTo>
                  <a:lnTo>
                    <a:pt x="1655063" y="384414"/>
                  </a:lnTo>
                  <a:lnTo>
                    <a:pt x="19049" y="23255"/>
                  </a:lnTo>
                  <a:lnTo>
                    <a:pt x="19049" y="388619"/>
                  </a:lnTo>
                  <a:lnTo>
                    <a:pt x="1655063" y="388619"/>
                  </a:lnTo>
                  <a:close/>
                </a:path>
                <a:path w="1674495" h="388619">
                  <a:moveTo>
                    <a:pt x="1674114" y="388619"/>
                  </a:moveTo>
                  <a:lnTo>
                    <a:pt x="1674114" y="19050"/>
                  </a:lnTo>
                  <a:lnTo>
                    <a:pt x="1655063" y="19050"/>
                  </a:lnTo>
                  <a:lnTo>
                    <a:pt x="1655063" y="38099"/>
                  </a:lnTo>
                  <a:lnTo>
                    <a:pt x="1655064" y="384414"/>
                  </a:lnTo>
                  <a:lnTo>
                    <a:pt x="1674114" y="388619"/>
                  </a:lnTo>
                  <a:close/>
                </a:path>
              </a:pathLst>
            </a:custGeom>
            <a:solidFill>
              <a:srgbClr val="FFFFFF"/>
            </a:solidFill>
          </p:spPr>
          <p:txBody>
            <a:bodyPr wrap="square" lIns="0" tIns="0" rIns="0" bIns="0" rtlCol="0"/>
            <a:lstStyle/>
            <a:p>
              <a:endParaRPr/>
            </a:p>
          </p:txBody>
        </p:sp>
        <p:sp>
          <p:nvSpPr>
            <p:cNvPr id="16" name="object 14">
              <a:extLst>
                <a:ext uri="{FF2B5EF4-FFF2-40B4-BE49-F238E27FC236}">
                  <a16:creationId xmlns:a16="http://schemas.microsoft.com/office/drawing/2014/main" id="{9BF5521E-7F42-4C1C-9F74-74288C429E01}"/>
                </a:ext>
              </a:extLst>
            </p:cNvPr>
            <p:cNvSpPr/>
            <p:nvPr/>
          </p:nvSpPr>
          <p:spPr>
            <a:xfrm>
              <a:off x="3235337" y="1752600"/>
              <a:ext cx="1636395" cy="369570"/>
            </a:xfrm>
            <a:custGeom>
              <a:avLst/>
              <a:gdLst/>
              <a:ahLst/>
              <a:cxnLst/>
              <a:rect l="l" t="t" r="r" b="b"/>
              <a:pathLst>
                <a:path w="1636395" h="369569">
                  <a:moveTo>
                    <a:pt x="1636014" y="369569"/>
                  </a:moveTo>
                  <a:lnTo>
                    <a:pt x="1636014" y="0"/>
                  </a:lnTo>
                  <a:lnTo>
                    <a:pt x="0" y="0"/>
                  </a:lnTo>
                  <a:lnTo>
                    <a:pt x="0" y="369569"/>
                  </a:lnTo>
                  <a:lnTo>
                    <a:pt x="1636014" y="369569"/>
                  </a:lnTo>
                  <a:close/>
                </a:path>
              </a:pathLst>
            </a:custGeom>
            <a:solidFill>
              <a:srgbClr val="C84D4D"/>
            </a:solidFill>
          </p:spPr>
          <p:txBody>
            <a:bodyPr wrap="square" lIns="0" tIns="0" rIns="0" bIns="0" rtlCol="0"/>
            <a:lstStyle/>
            <a:p>
              <a:endParaRPr/>
            </a:p>
          </p:txBody>
        </p:sp>
        <p:sp>
          <p:nvSpPr>
            <p:cNvPr id="17" name="object 15">
              <a:extLst>
                <a:ext uri="{FF2B5EF4-FFF2-40B4-BE49-F238E27FC236}">
                  <a16:creationId xmlns:a16="http://schemas.microsoft.com/office/drawing/2014/main" id="{91179789-AD1B-45EB-8710-AFD5D4C7805F}"/>
                </a:ext>
              </a:extLst>
            </p:cNvPr>
            <p:cNvSpPr/>
            <p:nvPr/>
          </p:nvSpPr>
          <p:spPr>
            <a:xfrm>
              <a:off x="3216287" y="1733550"/>
              <a:ext cx="1674495" cy="407670"/>
            </a:xfrm>
            <a:custGeom>
              <a:avLst/>
              <a:gdLst/>
              <a:ahLst/>
              <a:cxnLst/>
              <a:rect l="l" t="t" r="r" b="b"/>
              <a:pathLst>
                <a:path w="1674495" h="407669">
                  <a:moveTo>
                    <a:pt x="1674114" y="388619"/>
                  </a:moveTo>
                  <a:lnTo>
                    <a:pt x="1674114" y="19049"/>
                  </a:lnTo>
                  <a:lnTo>
                    <a:pt x="1672637" y="11894"/>
                  </a:lnTo>
                  <a:lnTo>
                    <a:pt x="1668589" y="5810"/>
                  </a:lnTo>
                  <a:lnTo>
                    <a:pt x="1662541" y="1583"/>
                  </a:lnTo>
                  <a:lnTo>
                    <a:pt x="1655064" y="0"/>
                  </a:lnTo>
                  <a:lnTo>
                    <a:pt x="19050" y="0"/>
                  </a:lnTo>
                  <a:lnTo>
                    <a:pt x="11894" y="1583"/>
                  </a:lnTo>
                  <a:lnTo>
                    <a:pt x="5810" y="5810"/>
                  </a:lnTo>
                  <a:lnTo>
                    <a:pt x="1583" y="11894"/>
                  </a:lnTo>
                  <a:lnTo>
                    <a:pt x="0" y="19050"/>
                  </a:lnTo>
                  <a:lnTo>
                    <a:pt x="0" y="388620"/>
                  </a:lnTo>
                  <a:lnTo>
                    <a:pt x="1583" y="396097"/>
                  </a:lnTo>
                  <a:lnTo>
                    <a:pt x="5810" y="402145"/>
                  </a:lnTo>
                  <a:lnTo>
                    <a:pt x="11894" y="406193"/>
                  </a:lnTo>
                  <a:lnTo>
                    <a:pt x="19050" y="407670"/>
                  </a:lnTo>
                  <a:lnTo>
                    <a:pt x="19050" y="38100"/>
                  </a:lnTo>
                  <a:lnTo>
                    <a:pt x="38099" y="19050"/>
                  </a:lnTo>
                  <a:lnTo>
                    <a:pt x="38099" y="38100"/>
                  </a:lnTo>
                  <a:lnTo>
                    <a:pt x="1636014" y="38099"/>
                  </a:lnTo>
                  <a:lnTo>
                    <a:pt x="1636014" y="19049"/>
                  </a:lnTo>
                  <a:lnTo>
                    <a:pt x="1655064" y="38099"/>
                  </a:lnTo>
                  <a:lnTo>
                    <a:pt x="1655064" y="407669"/>
                  </a:lnTo>
                  <a:lnTo>
                    <a:pt x="1662541" y="406193"/>
                  </a:lnTo>
                  <a:lnTo>
                    <a:pt x="1668589" y="402145"/>
                  </a:lnTo>
                  <a:lnTo>
                    <a:pt x="1672637" y="396097"/>
                  </a:lnTo>
                  <a:lnTo>
                    <a:pt x="1674114" y="388619"/>
                  </a:lnTo>
                  <a:close/>
                </a:path>
                <a:path w="1674495" h="407669">
                  <a:moveTo>
                    <a:pt x="38099" y="38100"/>
                  </a:moveTo>
                  <a:lnTo>
                    <a:pt x="38099" y="19050"/>
                  </a:lnTo>
                  <a:lnTo>
                    <a:pt x="19050" y="38100"/>
                  </a:lnTo>
                  <a:lnTo>
                    <a:pt x="38099" y="38100"/>
                  </a:lnTo>
                  <a:close/>
                </a:path>
                <a:path w="1674495" h="407669">
                  <a:moveTo>
                    <a:pt x="38099" y="369570"/>
                  </a:moveTo>
                  <a:lnTo>
                    <a:pt x="38099" y="38100"/>
                  </a:lnTo>
                  <a:lnTo>
                    <a:pt x="19050" y="38100"/>
                  </a:lnTo>
                  <a:lnTo>
                    <a:pt x="19050" y="369570"/>
                  </a:lnTo>
                  <a:lnTo>
                    <a:pt x="38099" y="369570"/>
                  </a:lnTo>
                  <a:close/>
                </a:path>
                <a:path w="1674495" h="407669">
                  <a:moveTo>
                    <a:pt x="1655064" y="369569"/>
                  </a:moveTo>
                  <a:lnTo>
                    <a:pt x="19050" y="369570"/>
                  </a:lnTo>
                  <a:lnTo>
                    <a:pt x="38099" y="388619"/>
                  </a:lnTo>
                  <a:lnTo>
                    <a:pt x="38099" y="407670"/>
                  </a:lnTo>
                  <a:lnTo>
                    <a:pt x="1636014" y="407669"/>
                  </a:lnTo>
                  <a:lnTo>
                    <a:pt x="1636014" y="388619"/>
                  </a:lnTo>
                  <a:lnTo>
                    <a:pt x="1655064" y="369569"/>
                  </a:lnTo>
                  <a:close/>
                </a:path>
                <a:path w="1674495" h="407669">
                  <a:moveTo>
                    <a:pt x="38099" y="407670"/>
                  </a:moveTo>
                  <a:lnTo>
                    <a:pt x="38099" y="388619"/>
                  </a:lnTo>
                  <a:lnTo>
                    <a:pt x="19050" y="369570"/>
                  </a:lnTo>
                  <a:lnTo>
                    <a:pt x="19050" y="407670"/>
                  </a:lnTo>
                  <a:lnTo>
                    <a:pt x="38099" y="407670"/>
                  </a:lnTo>
                  <a:close/>
                </a:path>
                <a:path w="1674495" h="407669">
                  <a:moveTo>
                    <a:pt x="1655064" y="38099"/>
                  </a:moveTo>
                  <a:lnTo>
                    <a:pt x="1636014" y="19049"/>
                  </a:lnTo>
                  <a:lnTo>
                    <a:pt x="1636014" y="38099"/>
                  </a:lnTo>
                  <a:lnTo>
                    <a:pt x="1655064" y="38099"/>
                  </a:lnTo>
                  <a:close/>
                </a:path>
                <a:path w="1674495" h="407669">
                  <a:moveTo>
                    <a:pt x="1655064" y="369569"/>
                  </a:moveTo>
                  <a:lnTo>
                    <a:pt x="1655064" y="38099"/>
                  </a:lnTo>
                  <a:lnTo>
                    <a:pt x="1636014" y="38099"/>
                  </a:lnTo>
                  <a:lnTo>
                    <a:pt x="1636014" y="369569"/>
                  </a:lnTo>
                  <a:lnTo>
                    <a:pt x="1655064" y="369569"/>
                  </a:lnTo>
                  <a:close/>
                </a:path>
                <a:path w="1674495" h="407669">
                  <a:moveTo>
                    <a:pt x="1655064" y="407669"/>
                  </a:moveTo>
                  <a:lnTo>
                    <a:pt x="1655064" y="369569"/>
                  </a:lnTo>
                  <a:lnTo>
                    <a:pt x="1636014" y="388619"/>
                  </a:lnTo>
                  <a:lnTo>
                    <a:pt x="1636014" y="407669"/>
                  </a:lnTo>
                  <a:lnTo>
                    <a:pt x="1655064" y="407669"/>
                  </a:lnTo>
                  <a:close/>
                </a:path>
              </a:pathLst>
            </a:custGeom>
            <a:solidFill>
              <a:srgbClr val="FFFFFF"/>
            </a:solidFill>
          </p:spPr>
          <p:txBody>
            <a:bodyPr wrap="square" lIns="0" tIns="0" rIns="0" bIns="0" rtlCol="0"/>
            <a:lstStyle/>
            <a:p>
              <a:endParaRPr/>
            </a:p>
          </p:txBody>
        </p:sp>
      </p:grpSp>
      <p:sp>
        <p:nvSpPr>
          <p:cNvPr id="18" name="object 16">
            <a:extLst>
              <a:ext uri="{FF2B5EF4-FFF2-40B4-BE49-F238E27FC236}">
                <a16:creationId xmlns:a16="http://schemas.microsoft.com/office/drawing/2014/main" id="{3B92C080-1D95-4DC5-9FD7-912C32510394}"/>
              </a:ext>
            </a:extLst>
          </p:cNvPr>
          <p:cNvSpPr txBox="1"/>
          <p:nvPr/>
        </p:nvSpPr>
        <p:spPr>
          <a:xfrm>
            <a:off x="7793869" y="1263460"/>
            <a:ext cx="1405255"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FFFFFF"/>
                </a:solidFill>
                <a:latin typeface="Meiryo UI"/>
                <a:cs typeface="Meiryo UI"/>
              </a:rPr>
              <a:t>積替えポイント</a:t>
            </a:r>
            <a:endParaRPr sz="1800">
              <a:latin typeface="Meiryo UI"/>
              <a:cs typeface="Meiryo UI"/>
            </a:endParaRPr>
          </a:p>
        </p:txBody>
      </p:sp>
      <p:sp>
        <p:nvSpPr>
          <p:cNvPr id="19" name="object 17">
            <a:extLst>
              <a:ext uri="{FF2B5EF4-FFF2-40B4-BE49-F238E27FC236}">
                <a16:creationId xmlns:a16="http://schemas.microsoft.com/office/drawing/2014/main" id="{29CE34CD-700F-4B17-A86C-4E7A24110CD8}"/>
              </a:ext>
            </a:extLst>
          </p:cNvPr>
          <p:cNvSpPr txBox="1"/>
          <p:nvPr/>
        </p:nvSpPr>
        <p:spPr>
          <a:xfrm>
            <a:off x="4114171" y="1258889"/>
            <a:ext cx="1405255"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FFFFFF"/>
                </a:solidFill>
                <a:latin typeface="Meiryo UI"/>
                <a:cs typeface="Meiryo UI"/>
              </a:rPr>
              <a:t>積替えポイント</a:t>
            </a:r>
            <a:endParaRPr sz="1800">
              <a:latin typeface="Meiryo UI"/>
              <a:cs typeface="Meiryo UI"/>
            </a:endParaRPr>
          </a:p>
        </p:txBody>
      </p:sp>
      <p:grpSp>
        <p:nvGrpSpPr>
          <p:cNvPr id="20" name="object 18">
            <a:extLst>
              <a:ext uri="{FF2B5EF4-FFF2-40B4-BE49-F238E27FC236}">
                <a16:creationId xmlns:a16="http://schemas.microsoft.com/office/drawing/2014/main" id="{08278D4A-6724-4278-8C6B-23EC43EEE854}"/>
              </a:ext>
            </a:extLst>
          </p:cNvPr>
          <p:cNvGrpSpPr/>
          <p:nvPr/>
        </p:nvGrpSpPr>
        <p:grpSpPr>
          <a:xfrm>
            <a:off x="6998080" y="3873818"/>
            <a:ext cx="1024255" cy="1225550"/>
            <a:chOff x="6197980" y="4402073"/>
            <a:chExt cx="1024255" cy="1225550"/>
          </a:xfrm>
        </p:grpSpPr>
        <p:sp>
          <p:nvSpPr>
            <p:cNvPr id="21" name="object 19">
              <a:extLst>
                <a:ext uri="{FF2B5EF4-FFF2-40B4-BE49-F238E27FC236}">
                  <a16:creationId xmlns:a16="http://schemas.microsoft.com/office/drawing/2014/main" id="{697C85FC-7A3E-4719-9248-45D1D48274DA}"/>
                </a:ext>
              </a:extLst>
            </p:cNvPr>
            <p:cNvSpPr/>
            <p:nvPr/>
          </p:nvSpPr>
          <p:spPr>
            <a:xfrm>
              <a:off x="6354203" y="4905755"/>
              <a:ext cx="855344" cy="708660"/>
            </a:xfrm>
            <a:custGeom>
              <a:avLst/>
              <a:gdLst/>
              <a:ahLst/>
              <a:cxnLst/>
              <a:rect l="l" t="t" r="r" b="b"/>
              <a:pathLst>
                <a:path w="855345" h="708660">
                  <a:moveTo>
                    <a:pt x="854964" y="708660"/>
                  </a:moveTo>
                  <a:lnTo>
                    <a:pt x="854964" y="0"/>
                  </a:lnTo>
                  <a:lnTo>
                    <a:pt x="0" y="0"/>
                  </a:lnTo>
                  <a:lnTo>
                    <a:pt x="0" y="708660"/>
                  </a:lnTo>
                  <a:lnTo>
                    <a:pt x="854964" y="708660"/>
                  </a:lnTo>
                  <a:close/>
                </a:path>
              </a:pathLst>
            </a:custGeom>
            <a:solidFill>
              <a:srgbClr val="FFFFFF"/>
            </a:solidFill>
          </p:spPr>
          <p:txBody>
            <a:bodyPr wrap="square" lIns="0" tIns="0" rIns="0" bIns="0" rtlCol="0"/>
            <a:lstStyle/>
            <a:p>
              <a:endParaRPr/>
            </a:p>
          </p:txBody>
        </p:sp>
        <p:sp>
          <p:nvSpPr>
            <p:cNvPr id="22" name="object 20">
              <a:extLst>
                <a:ext uri="{FF2B5EF4-FFF2-40B4-BE49-F238E27FC236}">
                  <a16:creationId xmlns:a16="http://schemas.microsoft.com/office/drawing/2014/main" id="{33B76BB2-3AD9-4E56-B0B0-BD1F14E66105}"/>
                </a:ext>
              </a:extLst>
            </p:cNvPr>
            <p:cNvSpPr/>
            <p:nvPr/>
          </p:nvSpPr>
          <p:spPr>
            <a:xfrm>
              <a:off x="6197981" y="4402073"/>
              <a:ext cx="1024255" cy="1225550"/>
            </a:xfrm>
            <a:custGeom>
              <a:avLst/>
              <a:gdLst/>
              <a:ahLst/>
              <a:cxnLst/>
              <a:rect l="l" t="t" r="r" b="b"/>
              <a:pathLst>
                <a:path w="1024254" h="1225550">
                  <a:moveTo>
                    <a:pt x="1024128" y="496824"/>
                  </a:moveTo>
                  <a:lnTo>
                    <a:pt x="1018794" y="491490"/>
                  </a:lnTo>
                  <a:lnTo>
                    <a:pt x="998982" y="491490"/>
                  </a:lnTo>
                  <a:lnTo>
                    <a:pt x="998982" y="516636"/>
                  </a:lnTo>
                  <a:lnTo>
                    <a:pt x="998982" y="1200150"/>
                  </a:lnTo>
                  <a:lnTo>
                    <a:pt x="169164" y="1200150"/>
                  </a:lnTo>
                  <a:lnTo>
                    <a:pt x="169164" y="516636"/>
                  </a:lnTo>
                  <a:lnTo>
                    <a:pt x="998982" y="516636"/>
                  </a:lnTo>
                  <a:lnTo>
                    <a:pt x="998982" y="491490"/>
                  </a:lnTo>
                  <a:lnTo>
                    <a:pt x="162394" y="491490"/>
                  </a:lnTo>
                  <a:lnTo>
                    <a:pt x="589788" y="17526"/>
                  </a:lnTo>
                  <a:lnTo>
                    <a:pt x="570738" y="0"/>
                  </a:lnTo>
                  <a:lnTo>
                    <a:pt x="4572" y="628650"/>
                  </a:lnTo>
                  <a:lnTo>
                    <a:pt x="1524" y="631698"/>
                  </a:lnTo>
                  <a:lnTo>
                    <a:pt x="0" y="637032"/>
                  </a:lnTo>
                  <a:lnTo>
                    <a:pt x="4572" y="646176"/>
                  </a:lnTo>
                  <a:lnTo>
                    <a:pt x="9144" y="649224"/>
                  </a:lnTo>
                  <a:lnTo>
                    <a:pt x="13716" y="649224"/>
                  </a:lnTo>
                  <a:lnTo>
                    <a:pt x="85344" y="649224"/>
                  </a:lnTo>
                  <a:lnTo>
                    <a:pt x="85344" y="624078"/>
                  </a:lnTo>
                  <a:lnTo>
                    <a:pt x="42849" y="624078"/>
                  </a:lnTo>
                  <a:lnTo>
                    <a:pt x="144018" y="511886"/>
                  </a:lnTo>
                  <a:lnTo>
                    <a:pt x="144018" y="1219200"/>
                  </a:lnTo>
                  <a:lnTo>
                    <a:pt x="149352" y="1225296"/>
                  </a:lnTo>
                  <a:lnTo>
                    <a:pt x="156210" y="1225296"/>
                  </a:lnTo>
                  <a:lnTo>
                    <a:pt x="169164" y="1225296"/>
                  </a:lnTo>
                  <a:lnTo>
                    <a:pt x="998982" y="1225296"/>
                  </a:lnTo>
                  <a:lnTo>
                    <a:pt x="1011174" y="1225296"/>
                  </a:lnTo>
                  <a:lnTo>
                    <a:pt x="1018794" y="1225296"/>
                  </a:lnTo>
                  <a:lnTo>
                    <a:pt x="1024128" y="1219200"/>
                  </a:lnTo>
                  <a:lnTo>
                    <a:pt x="1024128" y="496824"/>
                  </a:lnTo>
                  <a:close/>
                </a:path>
              </a:pathLst>
            </a:custGeom>
            <a:solidFill>
              <a:srgbClr val="F0720A"/>
            </a:solidFill>
          </p:spPr>
          <p:txBody>
            <a:bodyPr wrap="square" lIns="0" tIns="0" rIns="0" bIns="0" rtlCol="0"/>
            <a:lstStyle/>
            <a:p>
              <a:endParaRPr/>
            </a:p>
          </p:txBody>
        </p:sp>
      </p:grpSp>
      <p:sp>
        <p:nvSpPr>
          <p:cNvPr id="23" name="object 21">
            <a:extLst>
              <a:ext uri="{FF2B5EF4-FFF2-40B4-BE49-F238E27FC236}">
                <a16:creationId xmlns:a16="http://schemas.microsoft.com/office/drawing/2014/main" id="{F501FD7F-E697-4CC6-BF03-B4477098AC29}"/>
              </a:ext>
            </a:extLst>
          </p:cNvPr>
          <p:cNvSpPr txBox="1"/>
          <p:nvPr/>
        </p:nvSpPr>
        <p:spPr>
          <a:xfrm>
            <a:off x="7231513" y="4372421"/>
            <a:ext cx="688975" cy="683895"/>
          </a:xfrm>
          <a:prstGeom prst="rect">
            <a:avLst/>
          </a:prstGeom>
        </p:spPr>
        <p:txBody>
          <a:bodyPr vert="horz" wrap="square" lIns="0" tIns="12700" rIns="0" bIns="0" rtlCol="0">
            <a:spAutoFit/>
          </a:bodyPr>
          <a:lstStyle/>
          <a:p>
            <a:pPr marL="12700" marR="51435">
              <a:lnSpc>
                <a:spcPct val="120000"/>
              </a:lnSpc>
              <a:spcBef>
                <a:spcPts val="100"/>
              </a:spcBef>
            </a:pPr>
            <a:r>
              <a:rPr sz="1200" b="1" spc="-20" dirty="0">
                <a:latin typeface="Meiryo UI"/>
                <a:cs typeface="Meiryo UI"/>
              </a:rPr>
              <a:t>標準軌</a:t>
            </a:r>
            <a:r>
              <a:rPr sz="1200" b="1" spc="-50" dirty="0">
                <a:latin typeface="Meiryo UI"/>
                <a:cs typeface="Meiryo UI"/>
              </a:rPr>
              <a:t> </a:t>
            </a:r>
            <a:r>
              <a:rPr sz="1200" b="1" spc="-10" dirty="0">
                <a:latin typeface="Meiryo UI"/>
                <a:cs typeface="Meiryo UI"/>
              </a:rPr>
              <a:t>1,435</a:t>
            </a:r>
            <a:r>
              <a:rPr sz="1200" b="1" spc="-50" dirty="0">
                <a:latin typeface="Meiryo UI"/>
                <a:cs typeface="Meiryo UI"/>
              </a:rPr>
              <a:t>㎜</a:t>
            </a:r>
            <a:endParaRPr sz="1200">
              <a:latin typeface="Meiryo UI"/>
              <a:cs typeface="Meiryo UI"/>
            </a:endParaRPr>
          </a:p>
          <a:p>
            <a:pPr marL="12700">
              <a:lnSpc>
                <a:spcPct val="100000"/>
              </a:lnSpc>
              <a:spcBef>
                <a:spcPts val="285"/>
              </a:spcBef>
            </a:pPr>
            <a:r>
              <a:rPr sz="1200" b="1" spc="-10" dirty="0">
                <a:latin typeface="Meiryo UI"/>
                <a:cs typeface="Meiryo UI"/>
              </a:rPr>
              <a:t>41</a:t>
            </a:r>
            <a:r>
              <a:rPr sz="1200" b="1" spc="-25" dirty="0">
                <a:latin typeface="Meiryo UI"/>
                <a:cs typeface="Meiryo UI"/>
              </a:rPr>
              <a:t>両編成</a:t>
            </a:r>
            <a:endParaRPr sz="1200">
              <a:latin typeface="Meiryo UI"/>
              <a:cs typeface="Meiryo UI"/>
            </a:endParaRPr>
          </a:p>
        </p:txBody>
      </p:sp>
      <p:sp>
        <p:nvSpPr>
          <p:cNvPr id="24" name="object 22">
            <a:extLst>
              <a:ext uri="{FF2B5EF4-FFF2-40B4-BE49-F238E27FC236}">
                <a16:creationId xmlns:a16="http://schemas.microsoft.com/office/drawing/2014/main" id="{BDE62D0E-F477-4C03-AA3B-D1FABA1AA1BD}"/>
              </a:ext>
            </a:extLst>
          </p:cNvPr>
          <p:cNvSpPr/>
          <p:nvPr/>
        </p:nvSpPr>
        <p:spPr>
          <a:xfrm>
            <a:off x="9425051" y="3466910"/>
            <a:ext cx="734060" cy="982344"/>
          </a:xfrm>
          <a:custGeom>
            <a:avLst/>
            <a:gdLst/>
            <a:ahLst/>
            <a:cxnLst/>
            <a:rect l="l" t="t" r="r" b="b"/>
            <a:pathLst>
              <a:path w="734059" h="982345">
                <a:moveTo>
                  <a:pt x="733691" y="628434"/>
                </a:moveTo>
                <a:lnTo>
                  <a:pt x="729996" y="583692"/>
                </a:lnTo>
                <a:lnTo>
                  <a:pt x="725424" y="554736"/>
                </a:lnTo>
                <a:lnTo>
                  <a:pt x="701040" y="559308"/>
                </a:lnTo>
                <a:lnTo>
                  <a:pt x="703326" y="573024"/>
                </a:lnTo>
                <a:lnTo>
                  <a:pt x="704850" y="587502"/>
                </a:lnTo>
                <a:lnTo>
                  <a:pt x="708050" y="633336"/>
                </a:lnTo>
                <a:lnTo>
                  <a:pt x="700455" y="678205"/>
                </a:lnTo>
                <a:lnTo>
                  <a:pt x="683653" y="721309"/>
                </a:lnTo>
                <a:lnTo>
                  <a:pt x="659282" y="761822"/>
                </a:lnTo>
                <a:lnTo>
                  <a:pt x="628916" y="798931"/>
                </a:lnTo>
                <a:lnTo>
                  <a:pt x="594207" y="831811"/>
                </a:lnTo>
                <a:lnTo>
                  <a:pt x="556742" y="859650"/>
                </a:lnTo>
                <a:lnTo>
                  <a:pt x="518160" y="881634"/>
                </a:lnTo>
                <a:lnTo>
                  <a:pt x="446646" y="913244"/>
                </a:lnTo>
                <a:lnTo>
                  <a:pt x="398018" y="930376"/>
                </a:lnTo>
                <a:lnTo>
                  <a:pt x="352044" y="942721"/>
                </a:lnTo>
                <a:lnTo>
                  <a:pt x="314248" y="949604"/>
                </a:lnTo>
                <a:lnTo>
                  <a:pt x="313956" y="947166"/>
                </a:lnTo>
                <a:lnTo>
                  <a:pt x="281190" y="950976"/>
                </a:lnTo>
                <a:lnTo>
                  <a:pt x="265188" y="953262"/>
                </a:lnTo>
                <a:lnTo>
                  <a:pt x="249186" y="954786"/>
                </a:lnTo>
                <a:lnTo>
                  <a:pt x="233946" y="955548"/>
                </a:lnTo>
                <a:lnTo>
                  <a:pt x="206184" y="956081"/>
                </a:lnTo>
                <a:lnTo>
                  <a:pt x="178269" y="955243"/>
                </a:lnTo>
                <a:lnTo>
                  <a:pt x="107188" y="937856"/>
                </a:lnTo>
                <a:lnTo>
                  <a:pt x="72402" y="909828"/>
                </a:lnTo>
                <a:lnTo>
                  <a:pt x="54648" y="873887"/>
                </a:lnTo>
                <a:lnTo>
                  <a:pt x="52654" y="839216"/>
                </a:lnTo>
                <a:lnTo>
                  <a:pt x="56337" y="803846"/>
                </a:lnTo>
                <a:lnTo>
                  <a:pt x="61734" y="774192"/>
                </a:lnTo>
                <a:lnTo>
                  <a:pt x="66306" y="755904"/>
                </a:lnTo>
                <a:lnTo>
                  <a:pt x="69354" y="748284"/>
                </a:lnTo>
                <a:lnTo>
                  <a:pt x="71640" y="740664"/>
                </a:lnTo>
                <a:lnTo>
                  <a:pt x="96786" y="702564"/>
                </a:lnTo>
                <a:lnTo>
                  <a:pt x="133375" y="673709"/>
                </a:lnTo>
                <a:lnTo>
                  <a:pt x="148234" y="660717"/>
                </a:lnTo>
                <a:lnTo>
                  <a:pt x="218706" y="597408"/>
                </a:lnTo>
                <a:lnTo>
                  <a:pt x="254063" y="568134"/>
                </a:lnTo>
                <a:lnTo>
                  <a:pt x="288505" y="546201"/>
                </a:lnTo>
                <a:lnTo>
                  <a:pt x="324040" y="526453"/>
                </a:lnTo>
                <a:lnTo>
                  <a:pt x="362724" y="503682"/>
                </a:lnTo>
                <a:lnTo>
                  <a:pt x="371106" y="498348"/>
                </a:lnTo>
                <a:lnTo>
                  <a:pt x="387870" y="486156"/>
                </a:lnTo>
                <a:lnTo>
                  <a:pt x="435876" y="453390"/>
                </a:lnTo>
                <a:lnTo>
                  <a:pt x="493979" y="409308"/>
                </a:lnTo>
                <a:lnTo>
                  <a:pt x="546366" y="358902"/>
                </a:lnTo>
                <a:lnTo>
                  <a:pt x="564438" y="322859"/>
                </a:lnTo>
                <a:lnTo>
                  <a:pt x="566712" y="309054"/>
                </a:lnTo>
                <a:lnTo>
                  <a:pt x="566610" y="295021"/>
                </a:lnTo>
                <a:lnTo>
                  <a:pt x="561606" y="274320"/>
                </a:lnTo>
                <a:lnTo>
                  <a:pt x="558558" y="265176"/>
                </a:lnTo>
                <a:lnTo>
                  <a:pt x="551281" y="239750"/>
                </a:lnTo>
                <a:lnTo>
                  <a:pt x="534936" y="201168"/>
                </a:lnTo>
                <a:lnTo>
                  <a:pt x="489851" y="154965"/>
                </a:lnTo>
                <a:lnTo>
                  <a:pt x="446773" y="126428"/>
                </a:lnTo>
                <a:lnTo>
                  <a:pt x="399542" y="99974"/>
                </a:lnTo>
                <a:lnTo>
                  <a:pt x="351917" y="73748"/>
                </a:lnTo>
                <a:lnTo>
                  <a:pt x="307657" y="45872"/>
                </a:lnTo>
                <a:lnTo>
                  <a:pt x="270522" y="14478"/>
                </a:lnTo>
                <a:lnTo>
                  <a:pt x="262140" y="4572"/>
                </a:lnTo>
                <a:lnTo>
                  <a:pt x="259092" y="0"/>
                </a:lnTo>
                <a:lnTo>
                  <a:pt x="238518" y="14478"/>
                </a:lnTo>
                <a:lnTo>
                  <a:pt x="273456" y="52108"/>
                </a:lnTo>
                <a:lnTo>
                  <a:pt x="320675" y="84670"/>
                </a:lnTo>
                <a:lnTo>
                  <a:pt x="343674" y="97536"/>
                </a:lnTo>
                <a:lnTo>
                  <a:pt x="355866" y="105156"/>
                </a:lnTo>
                <a:lnTo>
                  <a:pt x="441134" y="152996"/>
                </a:lnTo>
                <a:lnTo>
                  <a:pt x="476275" y="176250"/>
                </a:lnTo>
                <a:lnTo>
                  <a:pt x="505218" y="202692"/>
                </a:lnTo>
                <a:lnTo>
                  <a:pt x="509028" y="208788"/>
                </a:lnTo>
                <a:lnTo>
                  <a:pt x="512838" y="214122"/>
                </a:lnTo>
                <a:lnTo>
                  <a:pt x="518934" y="224790"/>
                </a:lnTo>
                <a:lnTo>
                  <a:pt x="538302" y="283248"/>
                </a:lnTo>
                <a:lnTo>
                  <a:pt x="540854" y="310502"/>
                </a:lnTo>
                <a:lnTo>
                  <a:pt x="530364" y="336042"/>
                </a:lnTo>
                <a:lnTo>
                  <a:pt x="494576" y="375805"/>
                </a:lnTo>
                <a:lnTo>
                  <a:pt x="463651" y="401129"/>
                </a:lnTo>
                <a:lnTo>
                  <a:pt x="431419" y="424776"/>
                </a:lnTo>
                <a:lnTo>
                  <a:pt x="401586" y="445770"/>
                </a:lnTo>
                <a:lnTo>
                  <a:pt x="383298" y="459486"/>
                </a:lnTo>
                <a:lnTo>
                  <a:pt x="365010" y="471678"/>
                </a:lnTo>
                <a:lnTo>
                  <a:pt x="356628" y="477012"/>
                </a:lnTo>
                <a:lnTo>
                  <a:pt x="342150" y="486918"/>
                </a:lnTo>
                <a:lnTo>
                  <a:pt x="298831" y="510971"/>
                </a:lnTo>
                <a:lnTo>
                  <a:pt x="261467" y="532930"/>
                </a:lnTo>
                <a:lnTo>
                  <a:pt x="225755" y="557784"/>
                </a:lnTo>
                <a:lnTo>
                  <a:pt x="187464" y="590550"/>
                </a:lnTo>
                <a:lnTo>
                  <a:pt x="160794" y="614934"/>
                </a:lnTo>
                <a:lnTo>
                  <a:pt x="128854" y="643864"/>
                </a:lnTo>
                <a:lnTo>
                  <a:pt x="94716" y="671144"/>
                </a:lnTo>
                <a:lnTo>
                  <a:pt x="64655" y="701560"/>
                </a:lnTo>
                <a:lnTo>
                  <a:pt x="44970" y="739902"/>
                </a:lnTo>
                <a:lnTo>
                  <a:pt x="27647" y="821016"/>
                </a:lnTo>
                <a:lnTo>
                  <a:pt x="28155" y="865251"/>
                </a:lnTo>
                <a:lnTo>
                  <a:pt x="38087" y="901890"/>
                </a:lnTo>
                <a:lnTo>
                  <a:pt x="56680" y="931240"/>
                </a:lnTo>
                <a:lnTo>
                  <a:pt x="75679" y="947331"/>
                </a:lnTo>
                <a:lnTo>
                  <a:pt x="33528" y="943356"/>
                </a:lnTo>
                <a:lnTo>
                  <a:pt x="2286" y="939546"/>
                </a:lnTo>
                <a:lnTo>
                  <a:pt x="0" y="964692"/>
                </a:lnTo>
                <a:lnTo>
                  <a:pt x="31242" y="968502"/>
                </a:lnTo>
                <a:lnTo>
                  <a:pt x="119265" y="976909"/>
                </a:lnTo>
                <a:lnTo>
                  <a:pt x="171526" y="980503"/>
                </a:lnTo>
                <a:lnTo>
                  <a:pt x="183743" y="980833"/>
                </a:lnTo>
                <a:lnTo>
                  <a:pt x="202031" y="982205"/>
                </a:lnTo>
                <a:lnTo>
                  <a:pt x="214325" y="981659"/>
                </a:lnTo>
                <a:lnTo>
                  <a:pt x="220433" y="981811"/>
                </a:lnTo>
                <a:lnTo>
                  <a:pt x="267195" y="980351"/>
                </a:lnTo>
                <a:lnTo>
                  <a:pt x="313004" y="975601"/>
                </a:lnTo>
                <a:lnTo>
                  <a:pt x="359041" y="967054"/>
                </a:lnTo>
                <a:lnTo>
                  <a:pt x="406514" y="954227"/>
                </a:lnTo>
                <a:lnTo>
                  <a:pt x="456615" y="936586"/>
                </a:lnTo>
                <a:lnTo>
                  <a:pt x="510540" y="913638"/>
                </a:lnTo>
                <a:lnTo>
                  <a:pt x="567728" y="882840"/>
                </a:lnTo>
                <a:lnTo>
                  <a:pt x="603986" y="856462"/>
                </a:lnTo>
                <a:lnTo>
                  <a:pt x="637971" y="825881"/>
                </a:lnTo>
                <a:lnTo>
                  <a:pt x="668528" y="791641"/>
                </a:lnTo>
                <a:lnTo>
                  <a:pt x="694524" y="754253"/>
                </a:lnTo>
                <a:lnTo>
                  <a:pt x="714806" y="714235"/>
                </a:lnTo>
                <a:lnTo>
                  <a:pt x="728243" y="672122"/>
                </a:lnTo>
                <a:lnTo>
                  <a:pt x="733691" y="628434"/>
                </a:lnTo>
                <a:close/>
              </a:path>
            </a:pathLst>
          </a:custGeom>
          <a:solidFill>
            <a:srgbClr val="00FFFF"/>
          </a:solidFill>
        </p:spPr>
        <p:txBody>
          <a:bodyPr wrap="square" lIns="0" tIns="0" rIns="0" bIns="0" rtlCol="0"/>
          <a:lstStyle/>
          <a:p>
            <a:endParaRPr/>
          </a:p>
        </p:txBody>
      </p:sp>
      <p:sp>
        <p:nvSpPr>
          <p:cNvPr id="25" name="object 23">
            <a:extLst>
              <a:ext uri="{FF2B5EF4-FFF2-40B4-BE49-F238E27FC236}">
                <a16:creationId xmlns:a16="http://schemas.microsoft.com/office/drawing/2014/main" id="{43F582B4-29F3-42E7-92F2-B951BDD1CE57}"/>
              </a:ext>
            </a:extLst>
          </p:cNvPr>
          <p:cNvSpPr txBox="1"/>
          <p:nvPr/>
        </p:nvSpPr>
        <p:spPr>
          <a:xfrm>
            <a:off x="7406011" y="3428303"/>
            <a:ext cx="407670" cy="178435"/>
          </a:xfrm>
          <a:prstGeom prst="rect">
            <a:avLst/>
          </a:prstGeom>
        </p:spPr>
        <p:txBody>
          <a:bodyPr vert="horz" wrap="square" lIns="0" tIns="12700" rIns="0" bIns="0" rtlCol="0">
            <a:spAutoFit/>
          </a:bodyPr>
          <a:lstStyle/>
          <a:p>
            <a:pPr marL="12700">
              <a:lnSpc>
                <a:spcPct val="100000"/>
              </a:lnSpc>
              <a:spcBef>
                <a:spcPts val="100"/>
              </a:spcBef>
            </a:pPr>
            <a:r>
              <a:rPr sz="1000" b="1" spc="-20" dirty="0">
                <a:latin typeface="Meiryo UI"/>
                <a:cs typeface="Meiryo UI"/>
              </a:rPr>
              <a:t>西通道</a:t>
            </a:r>
            <a:endParaRPr sz="1000">
              <a:latin typeface="Meiryo UI"/>
              <a:cs typeface="Meiryo UI"/>
            </a:endParaRPr>
          </a:p>
        </p:txBody>
      </p:sp>
      <p:sp>
        <p:nvSpPr>
          <p:cNvPr id="26" name="object 24">
            <a:extLst>
              <a:ext uri="{FF2B5EF4-FFF2-40B4-BE49-F238E27FC236}">
                <a16:creationId xmlns:a16="http://schemas.microsoft.com/office/drawing/2014/main" id="{387E3DE8-C29A-454A-A1F3-DDF2EE9F0376}"/>
              </a:ext>
            </a:extLst>
          </p:cNvPr>
          <p:cNvSpPr txBox="1"/>
          <p:nvPr/>
        </p:nvSpPr>
        <p:spPr>
          <a:xfrm>
            <a:off x="8685155" y="3258856"/>
            <a:ext cx="127635" cy="161925"/>
          </a:xfrm>
          <a:prstGeom prst="rect">
            <a:avLst/>
          </a:prstGeom>
        </p:spPr>
        <p:txBody>
          <a:bodyPr vert="horz" wrap="square" lIns="0" tIns="7620" rIns="0" bIns="0" rtlCol="0">
            <a:spAutoFit/>
          </a:bodyPr>
          <a:lstStyle/>
          <a:p>
            <a:pPr>
              <a:lnSpc>
                <a:spcPct val="100000"/>
              </a:lnSpc>
              <a:spcBef>
                <a:spcPts val="60"/>
              </a:spcBef>
            </a:pPr>
            <a:r>
              <a:rPr sz="1000" b="1" dirty="0">
                <a:latin typeface="Meiryo UI"/>
                <a:cs typeface="Meiryo UI"/>
              </a:rPr>
              <a:t>中</a:t>
            </a:r>
            <a:endParaRPr sz="1000">
              <a:latin typeface="Meiryo UI"/>
              <a:cs typeface="Meiryo UI"/>
            </a:endParaRPr>
          </a:p>
        </p:txBody>
      </p:sp>
      <p:pic>
        <p:nvPicPr>
          <p:cNvPr id="27" name="object 25">
            <a:extLst>
              <a:ext uri="{FF2B5EF4-FFF2-40B4-BE49-F238E27FC236}">
                <a16:creationId xmlns:a16="http://schemas.microsoft.com/office/drawing/2014/main" id="{DB43F358-2E9A-4002-9125-DBF54B86102C}"/>
              </a:ext>
            </a:extLst>
          </p:cNvPr>
          <p:cNvPicPr/>
          <p:nvPr/>
        </p:nvPicPr>
        <p:blipFill>
          <a:blip r:embed="rId4" cstate="print"/>
          <a:stretch>
            <a:fillRect/>
          </a:stretch>
        </p:blipFill>
        <p:spPr>
          <a:xfrm>
            <a:off x="9654413" y="3394521"/>
            <a:ext cx="75438" cy="80010"/>
          </a:xfrm>
          <a:prstGeom prst="rect">
            <a:avLst/>
          </a:prstGeom>
        </p:spPr>
      </p:pic>
      <p:sp>
        <p:nvSpPr>
          <p:cNvPr id="28" name="object 26">
            <a:extLst>
              <a:ext uri="{FF2B5EF4-FFF2-40B4-BE49-F238E27FC236}">
                <a16:creationId xmlns:a16="http://schemas.microsoft.com/office/drawing/2014/main" id="{8B1F593F-4348-49F2-88C6-E2CE41A2904D}"/>
              </a:ext>
            </a:extLst>
          </p:cNvPr>
          <p:cNvSpPr txBox="1"/>
          <p:nvPr/>
        </p:nvSpPr>
        <p:spPr>
          <a:xfrm>
            <a:off x="9752209" y="3365056"/>
            <a:ext cx="649605" cy="147320"/>
          </a:xfrm>
          <a:prstGeom prst="rect">
            <a:avLst/>
          </a:prstGeom>
        </p:spPr>
        <p:txBody>
          <a:bodyPr vert="horz" wrap="square" lIns="0" tIns="12065" rIns="0" bIns="0" rtlCol="0">
            <a:spAutoFit/>
          </a:bodyPr>
          <a:lstStyle/>
          <a:p>
            <a:pPr marL="12700">
              <a:lnSpc>
                <a:spcPct val="100000"/>
              </a:lnSpc>
              <a:spcBef>
                <a:spcPts val="95"/>
              </a:spcBef>
            </a:pPr>
            <a:r>
              <a:rPr sz="800" b="1" spc="-10" dirty="0">
                <a:latin typeface="Meiryo UI"/>
                <a:cs typeface="Meiryo UI"/>
              </a:rPr>
              <a:t>Vladivostok</a:t>
            </a:r>
            <a:endParaRPr sz="800">
              <a:latin typeface="Meiryo UI"/>
              <a:cs typeface="Meiryo UI"/>
            </a:endParaRPr>
          </a:p>
        </p:txBody>
      </p:sp>
      <p:pic>
        <p:nvPicPr>
          <p:cNvPr id="29" name="object 27">
            <a:extLst>
              <a:ext uri="{FF2B5EF4-FFF2-40B4-BE49-F238E27FC236}">
                <a16:creationId xmlns:a16="http://schemas.microsoft.com/office/drawing/2014/main" id="{604C32EC-7D0F-4D1D-A314-23DD0E10BD5F}"/>
              </a:ext>
            </a:extLst>
          </p:cNvPr>
          <p:cNvPicPr/>
          <p:nvPr/>
        </p:nvPicPr>
        <p:blipFill>
          <a:blip r:embed="rId5" cstate="print"/>
          <a:stretch>
            <a:fillRect/>
          </a:stretch>
        </p:blipFill>
        <p:spPr>
          <a:xfrm>
            <a:off x="10157345" y="3968306"/>
            <a:ext cx="71627" cy="80010"/>
          </a:xfrm>
          <a:prstGeom prst="rect">
            <a:avLst/>
          </a:prstGeom>
        </p:spPr>
      </p:pic>
      <p:sp>
        <p:nvSpPr>
          <p:cNvPr id="30" name="object 28">
            <a:extLst>
              <a:ext uri="{FF2B5EF4-FFF2-40B4-BE49-F238E27FC236}">
                <a16:creationId xmlns:a16="http://schemas.microsoft.com/office/drawing/2014/main" id="{DB811362-233A-4FA7-B6F0-99AC1ECD16E6}"/>
              </a:ext>
            </a:extLst>
          </p:cNvPr>
          <p:cNvSpPr txBox="1"/>
          <p:nvPr/>
        </p:nvSpPr>
        <p:spPr>
          <a:xfrm>
            <a:off x="10254367" y="3906839"/>
            <a:ext cx="292100" cy="185420"/>
          </a:xfrm>
          <a:prstGeom prst="rect">
            <a:avLst/>
          </a:prstGeom>
        </p:spPr>
        <p:txBody>
          <a:bodyPr vert="horz" wrap="square" lIns="0" tIns="12700" rIns="0" bIns="0" rtlCol="0">
            <a:spAutoFit/>
          </a:bodyPr>
          <a:lstStyle/>
          <a:p>
            <a:pPr marL="12700">
              <a:lnSpc>
                <a:spcPct val="100000"/>
              </a:lnSpc>
              <a:spcBef>
                <a:spcPts val="100"/>
              </a:spcBef>
            </a:pPr>
            <a:r>
              <a:rPr sz="1050" b="1" spc="-25" dirty="0">
                <a:latin typeface="Meiryo UI"/>
                <a:cs typeface="Meiryo UI"/>
              </a:rPr>
              <a:t>東京</a:t>
            </a:r>
            <a:endParaRPr sz="1050">
              <a:latin typeface="Meiryo UI"/>
              <a:cs typeface="Meiryo UI"/>
            </a:endParaRPr>
          </a:p>
        </p:txBody>
      </p:sp>
      <p:pic>
        <p:nvPicPr>
          <p:cNvPr id="31" name="object 29">
            <a:extLst>
              <a:ext uri="{FF2B5EF4-FFF2-40B4-BE49-F238E27FC236}">
                <a16:creationId xmlns:a16="http://schemas.microsoft.com/office/drawing/2014/main" id="{1CE68840-8DBC-4E10-9978-2258BA0F9CCB}"/>
              </a:ext>
            </a:extLst>
          </p:cNvPr>
          <p:cNvPicPr/>
          <p:nvPr/>
        </p:nvPicPr>
        <p:blipFill>
          <a:blip r:embed="rId6" cstate="print"/>
          <a:stretch>
            <a:fillRect/>
          </a:stretch>
        </p:blipFill>
        <p:spPr>
          <a:xfrm>
            <a:off x="8665336" y="4849179"/>
            <a:ext cx="75438" cy="80010"/>
          </a:xfrm>
          <a:prstGeom prst="rect">
            <a:avLst/>
          </a:prstGeom>
        </p:spPr>
      </p:pic>
      <p:sp>
        <p:nvSpPr>
          <p:cNvPr id="32" name="object 30">
            <a:extLst>
              <a:ext uri="{FF2B5EF4-FFF2-40B4-BE49-F238E27FC236}">
                <a16:creationId xmlns:a16="http://schemas.microsoft.com/office/drawing/2014/main" id="{0E4BF1D5-9F87-488F-B75D-104F373532CE}"/>
              </a:ext>
            </a:extLst>
          </p:cNvPr>
          <p:cNvSpPr txBox="1"/>
          <p:nvPr/>
        </p:nvSpPr>
        <p:spPr>
          <a:xfrm>
            <a:off x="8763895" y="4818953"/>
            <a:ext cx="228600" cy="147320"/>
          </a:xfrm>
          <a:prstGeom prst="rect">
            <a:avLst/>
          </a:prstGeom>
        </p:spPr>
        <p:txBody>
          <a:bodyPr vert="horz" wrap="square" lIns="0" tIns="12065" rIns="0" bIns="0" rtlCol="0">
            <a:spAutoFit/>
          </a:bodyPr>
          <a:lstStyle/>
          <a:p>
            <a:pPr marL="12700">
              <a:lnSpc>
                <a:spcPct val="100000"/>
              </a:lnSpc>
              <a:spcBef>
                <a:spcPts val="95"/>
              </a:spcBef>
            </a:pPr>
            <a:r>
              <a:rPr sz="800" b="1" spc="-30" dirty="0">
                <a:latin typeface="Meiryo UI"/>
                <a:cs typeface="Meiryo UI"/>
              </a:rPr>
              <a:t>広州</a:t>
            </a:r>
            <a:endParaRPr sz="800">
              <a:latin typeface="Meiryo UI"/>
              <a:cs typeface="Meiryo UI"/>
            </a:endParaRPr>
          </a:p>
        </p:txBody>
      </p:sp>
      <p:pic>
        <p:nvPicPr>
          <p:cNvPr id="33" name="object 31">
            <a:extLst>
              <a:ext uri="{FF2B5EF4-FFF2-40B4-BE49-F238E27FC236}">
                <a16:creationId xmlns:a16="http://schemas.microsoft.com/office/drawing/2014/main" id="{73DF8BE4-8955-4CB9-B9C1-5BD2B0881ABE}"/>
              </a:ext>
            </a:extLst>
          </p:cNvPr>
          <p:cNvPicPr/>
          <p:nvPr/>
        </p:nvPicPr>
        <p:blipFill>
          <a:blip r:embed="rId7" cstate="print"/>
          <a:stretch>
            <a:fillRect/>
          </a:stretch>
        </p:blipFill>
        <p:spPr>
          <a:xfrm>
            <a:off x="8956433" y="4733354"/>
            <a:ext cx="70865" cy="79247"/>
          </a:xfrm>
          <a:prstGeom prst="rect">
            <a:avLst/>
          </a:prstGeom>
        </p:spPr>
      </p:pic>
      <p:sp>
        <p:nvSpPr>
          <p:cNvPr id="34" name="object 32">
            <a:extLst>
              <a:ext uri="{FF2B5EF4-FFF2-40B4-BE49-F238E27FC236}">
                <a16:creationId xmlns:a16="http://schemas.microsoft.com/office/drawing/2014/main" id="{AF79E847-3402-46F7-8484-CB5F6A48E087}"/>
              </a:ext>
            </a:extLst>
          </p:cNvPr>
          <p:cNvSpPr txBox="1"/>
          <p:nvPr/>
        </p:nvSpPr>
        <p:spPr>
          <a:xfrm>
            <a:off x="9053455" y="4704653"/>
            <a:ext cx="228600" cy="147320"/>
          </a:xfrm>
          <a:prstGeom prst="rect">
            <a:avLst/>
          </a:prstGeom>
        </p:spPr>
        <p:txBody>
          <a:bodyPr vert="horz" wrap="square" lIns="0" tIns="12065" rIns="0" bIns="0" rtlCol="0">
            <a:spAutoFit/>
          </a:bodyPr>
          <a:lstStyle/>
          <a:p>
            <a:pPr marL="12700">
              <a:lnSpc>
                <a:spcPct val="100000"/>
              </a:lnSpc>
              <a:spcBef>
                <a:spcPts val="95"/>
              </a:spcBef>
            </a:pPr>
            <a:r>
              <a:rPr sz="800" b="1" spc="-30" dirty="0">
                <a:latin typeface="Meiryo UI"/>
                <a:cs typeface="Meiryo UI"/>
              </a:rPr>
              <a:t>厦門</a:t>
            </a:r>
            <a:endParaRPr sz="800">
              <a:latin typeface="Meiryo UI"/>
              <a:cs typeface="Meiryo UI"/>
            </a:endParaRPr>
          </a:p>
        </p:txBody>
      </p:sp>
      <p:pic>
        <p:nvPicPr>
          <p:cNvPr id="35" name="object 33">
            <a:extLst>
              <a:ext uri="{FF2B5EF4-FFF2-40B4-BE49-F238E27FC236}">
                <a16:creationId xmlns:a16="http://schemas.microsoft.com/office/drawing/2014/main" id="{4B2AADF5-BF30-4F2C-A7BB-51D17B0AFC86}"/>
              </a:ext>
            </a:extLst>
          </p:cNvPr>
          <p:cNvPicPr/>
          <p:nvPr/>
        </p:nvPicPr>
        <p:blipFill>
          <a:blip r:embed="rId8" cstate="print"/>
          <a:stretch>
            <a:fillRect/>
          </a:stretch>
        </p:blipFill>
        <p:spPr>
          <a:xfrm>
            <a:off x="9101963" y="4279965"/>
            <a:ext cx="70865" cy="80010"/>
          </a:xfrm>
          <a:prstGeom prst="rect">
            <a:avLst/>
          </a:prstGeom>
        </p:spPr>
      </p:pic>
      <p:sp>
        <p:nvSpPr>
          <p:cNvPr id="36" name="object 34">
            <a:extLst>
              <a:ext uri="{FF2B5EF4-FFF2-40B4-BE49-F238E27FC236}">
                <a16:creationId xmlns:a16="http://schemas.microsoft.com/office/drawing/2014/main" id="{5DDFD24A-7BFF-4942-8484-2A38FD1688DE}"/>
              </a:ext>
            </a:extLst>
          </p:cNvPr>
          <p:cNvSpPr txBox="1"/>
          <p:nvPr/>
        </p:nvSpPr>
        <p:spPr>
          <a:xfrm>
            <a:off x="7839591" y="4218494"/>
            <a:ext cx="228600" cy="147320"/>
          </a:xfrm>
          <a:prstGeom prst="rect">
            <a:avLst/>
          </a:prstGeom>
        </p:spPr>
        <p:txBody>
          <a:bodyPr vert="horz" wrap="square" lIns="0" tIns="12065" rIns="0" bIns="0" rtlCol="0">
            <a:spAutoFit/>
          </a:bodyPr>
          <a:lstStyle/>
          <a:p>
            <a:pPr marL="12700">
              <a:lnSpc>
                <a:spcPct val="100000"/>
              </a:lnSpc>
              <a:spcBef>
                <a:spcPts val="95"/>
              </a:spcBef>
            </a:pPr>
            <a:r>
              <a:rPr sz="800" b="1" spc="-30" dirty="0">
                <a:latin typeface="Meiryo UI"/>
                <a:cs typeface="Meiryo UI"/>
              </a:rPr>
              <a:t>成都</a:t>
            </a:r>
            <a:endParaRPr sz="800">
              <a:latin typeface="Meiryo UI"/>
              <a:cs typeface="Meiryo UI"/>
            </a:endParaRPr>
          </a:p>
        </p:txBody>
      </p:sp>
      <p:sp>
        <p:nvSpPr>
          <p:cNvPr id="37" name="object 35">
            <a:extLst>
              <a:ext uri="{FF2B5EF4-FFF2-40B4-BE49-F238E27FC236}">
                <a16:creationId xmlns:a16="http://schemas.microsoft.com/office/drawing/2014/main" id="{86F00063-5294-4AB6-AC71-85D0E4FED8CE}"/>
              </a:ext>
            </a:extLst>
          </p:cNvPr>
          <p:cNvSpPr txBox="1"/>
          <p:nvPr/>
        </p:nvSpPr>
        <p:spPr>
          <a:xfrm>
            <a:off x="8305174" y="4427287"/>
            <a:ext cx="228600" cy="147320"/>
          </a:xfrm>
          <a:prstGeom prst="rect">
            <a:avLst/>
          </a:prstGeom>
        </p:spPr>
        <p:txBody>
          <a:bodyPr vert="horz" wrap="square" lIns="0" tIns="12065" rIns="0" bIns="0" rtlCol="0">
            <a:spAutoFit/>
          </a:bodyPr>
          <a:lstStyle/>
          <a:p>
            <a:pPr marL="12700">
              <a:lnSpc>
                <a:spcPct val="100000"/>
              </a:lnSpc>
              <a:spcBef>
                <a:spcPts val="95"/>
              </a:spcBef>
            </a:pPr>
            <a:r>
              <a:rPr sz="800" b="1" spc="-30" dirty="0">
                <a:latin typeface="Meiryo UI"/>
                <a:cs typeface="Meiryo UI"/>
              </a:rPr>
              <a:t>重慶</a:t>
            </a:r>
            <a:endParaRPr sz="800">
              <a:latin typeface="Meiryo UI"/>
              <a:cs typeface="Meiryo UI"/>
            </a:endParaRPr>
          </a:p>
        </p:txBody>
      </p:sp>
      <p:sp>
        <p:nvSpPr>
          <p:cNvPr id="38" name="object 36">
            <a:extLst>
              <a:ext uri="{FF2B5EF4-FFF2-40B4-BE49-F238E27FC236}">
                <a16:creationId xmlns:a16="http://schemas.microsoft.com/office/drawing/2014/main" id="{4D86CF03-B1DE-4813-B69F-C468F9C0081F}"/>
              </a:ext>
            </a:extLst>
          </p:cNvPr>
          <p:cNvSpPr txBox="1"/>
          <p:nvPr/>
        </p:nvSpPr>
        <p:spPr>
          <a:xfrm>
            <a:off x="8277739" y="3926657"/>
            <a:ext cx="228600" cy="147320"/>
          </a:xfrm>
          <a:prstGeom prst="rect">
            <a:avLst/>
          </a:prstGeom>
        </p:spPr>
        <p:txBody>
          <a:bodyPr vert="horz" wrap="square" lIns="0" tIns="12065" rIns="0" bIns="0" rtlCol="0">
            <a:spAutoFit/>
          </a:bodyPr>
          <a:lstStyle/>
          <a:p>
            <a:pPr marL="12700">
              <a:lnSpc>
                <a:spcPct val="100000"/>
              </a:lnSpc>
              <a:spcBef>
                <a:spcPts val="95"/>
              </a:spcBef>
            </a:pPr>
            <a:r>
              <a:rPr sz="800" b="1" spc="-30" dirty="0">
                <a:latin typeface="Meiryo UI"/>
                <a:cs typeface="Meiryo UI"/>
              </a:rPr>
              <a:t>西安</a:t>
            </a:r>
            <a:endParaRPr sz="800">
              <a:latin typeface="Meiryo UI"/>
              <a:cs typeface="Meiryo UI"/>
            </a:endParaRPr>
          </a:p>
        </p:txBody>
      </p:sp>
      <p:sp>
        <p:nvSpPr>
          <p:cNvPr id="39" name="object 37">
            <a:extLst>
              <a:ext uri="{FF2B5EF4-FFF2-40B4-BE49-F238E27FC236}">
                <a16:creationId xmlns:a16="http://schemas.microsoft.com/office/drawing/2014/main" id="{3B2DD5E5-3AE6-479D-BD61-887FE8BB172F}"/>
              </a:ext>
            </a:extLst>
          </p:cNvPr>
          <p:cNvSpPr txBox="1"/>
          <p:nvPr/>
        </p:nvSpPr>
        <p:spPr>
          <a:xfrm>
            <a:off x="8592449" y="3910655"/>
            <a:ext cx="228600" cy="147320"/>
          </a:xfrm>
          <a:prstGeom prst="rect">
            <a:avLst/>
          </a:prstGeom>
        </p:spPr>
        <p:txBody>
          <a:bodyPr vert="horz" wrap="square" lIns="0" tIns="12065" rIns="0" bIns="0" rtlCol="0">
            <a:spAutoFit/>
          </a:bodyPr>
          <a:lstStyle/>
          <a:p>
            <a:pPr marL="12700">
              <a:lnSpc>
                <a:spcPct val="100000"/>
              </a:lnSpc>
              <a:spcBef>
                <a:spcPts val="95"/>
              </a:spcBef>
            </a:pPr>
            <a:r>
              <a:rPr sz="800" b="1" spc="-30" dirty="0">
                <a:latin typeface="Meiryo UI"/>
                <a:cs typeface="Meiryo UI"/>
              </a:rPr>
              <a:t>鄭州</a:t>
            </a:r>
            <a:endParaRPr sz="800">
              <a:latin typeface="Meiryo UI"/>
              <a:cs typeface="Meiryo UI"/>
            </a:endParaRPr>
          </a:p>
        </p:txBody>
      </p:sp>
      <p:sp>
        <p:nvSpPr>
          <p:cNvPr id="40" name="object 38">
            <a:extLst>
              <a:ext uri="{FF2B5EF4-FFF2-40B4-BE49-F238E27FC236}">
                <a16:creationId xmlns:a16="http://schemas.microsoft.com/office/drawing/2014/main" id="{691B60A3-D818-4C07-9199-A3E8591178DC}"/>
              </a:ext>
            </a:extLst>
          </p:cNvPr>
          <p:cNvSpPr txBox="1"/>
          <p:nvPr/>
        </p:nvSpPr>
        <p:spPr>
          <a:xfrm>
            <a:off x="3896239" y="3313241"/>
            <a:ext cx="618490" cy="185420"/>
          </a:xfrm>
          <a:prstGeom prst="rect">
            <a:avLst/>
          </a:prstGeom>
        </p:spPr>
        <p:txBody>
          <a:bodyPr vert="horz" wrap="square" lIns="0" tIns="12700" rIns="0" bIns="0" rtlCol="0">
            <a:spAutoFit/>
          </a:bodyPr>
          <a:lstStyle/>
          <a:p>
            <a:pPr marL="12700">
              <a:lnSpc>
                <a:spcPct val="100000"/>
              </a:lnSpc>
              <a:spcBef>
                <a:spcPts val="100"/>
              </a:spcBef>
            </a:pPr>
            <a:r>
              <a:rPr sz="1050" b="1" spc="-10" dirty="0">
                <a:latin typeface="Meiryo UI"/>
                <a:cs typeface="Meiryo UI"/>
              </a:rPr>
              <a:t>Istanbul</a:t>
            </a:r>
            <a:endParaRPr sz="1050">
              <a:latin typeface="Meiryo UI"/>
              <a:cs typeface="Meiryo UI"/>
            </a:endParaRPr>
          </a:p>
        </p:txBody>
      </p:sp>
      <p:grpSp>
        <p:nvGrpSpPr>
          <p:cNvPr id="41" name="object 39">
            <a:extLst>
              <a:ext uri="{FF2B5EF4-FFF2-40B4-BE49-F238E27FC236}">
                <a16:creationId xmlns:a16="http://schemas.microsoft.com/office/drawing/2014/main" id="{8F18E32A-3ADD-45FF-BF81-6CF4119C0C45}"/>
              </a:ext>
            </a:extLst>
          </p:cNvPr>
          <p:cNvGrpSpPr/>
          <p:nvPr/>
        </p:nvGrpSpPr>
        <p:grpSpPr>
          <a:xfrm>
            <a:off x="2801759" y="2263395"/>
            <a:ext cx="6494145" cy="1319530"/>
            <a:chOff x="2001659" y="2791650"/>
            <a:chExt cx="6494145" cy="1319530"/>
          </a:xfrm>
        </p:grpSpPr>
        <p:pic>
          <p:nvPicPr>
            <p:cNvPr id="42" name="object 40">
              <a:extLst>
                <a:ext uri="{FF2B5EF4-FFF2-40B4-BE49-F238E27FC236}">
                  <a16:creationId xmlns:a16="http://schemas.microsoft.com/office/drawing/2014/main" id="{268ED9D5-5C07-45B0-80CE-FEF38A4AAE26}"/>
                </a:ext>
              </a:extLst>
            </p:cNvPr>
            <p:cNvPicPr/>
            <p:nvPr/>
          </p:nvPicPr>
          <p:blipFill>
            <a:blip r:embed="rId9" cstate="print"/>
            <a:stretch>
              <a:fillRect/>
            </a:stretch>
          </p:blipFill>
          <p:spPr>
            <a:xfrm>
              <a:off x="3101987" y="4030980"/>
              <a:ext cx="75438" cy="80010"/>
            </a:xfrm>
            <a:prstGeom prst="rect">
              <a:avLst/>
            </a:prstGeom>
          </p:spPr>
        </p:pic>
        <p:pic>
          <p:nvPicPr>
            <p:cNvPr id="43" name="object 41">
              <a:extLst>
                <a:ext uri="{FF2B5EF4-FFF2-40B4-BE49-F238E27FC236}">
                  <a16:creationId xmlns:a16="http://schemas.microsoft.com/office/drawing/2014/main" id="{B4BD87DB-CD8D-4CF5-8E42-FA8BF19B6FDE}"/>
                </a:ext>
              </a:extLst>
            </p:cNvPr>
            <p:cNvPicPr/>
            <p:nvPr/>
          </p:nvPicPr>
          <p:blipFill>
            <a:blip r:embed="rId10" cstate="print"/>
            <a:stretch>
              <a:fillRect/>
            </a:stretch>
          </p:blipFill>
          <p:spPr>
            <a:xfrm>
              <a:off x="2001659" y="2791650"/>
              <a:ext cx="6493751" cy="1097597"/>
            </a:xfrm>
            <a:prstGeom prst="rect">
              <a:avLst/>
            </a:prstGeom>
          </p:spPr>
        </p:pic>
      </p:grpSp>
      <p:sp>
        <p:nvSpPr>
          <p:cNvPr id="44" name="object 42">
            <a:extLst>
              <a:ext uri="{FF2B5EF4-FFF2-40B4-BE49-F238E27FC236}">
                <a16:creationId xmlns:a16="http://schemas.microsoft.com/office/drawing/2014/main" id="{D843C4E0-FAE6-4BE0-9899-1AD0D2BA9E27}"/>
              </a:ext>
            </a:extLst>
          </p:cNvPr>
          <p:cNvSpPr txBox="1"/>
          <p:nvPr/>
        </p:nvSpPr>
        <p:spPr>
          <a:xfrm>
            <a:off x="7862453" y="3086930"/>
            <a:ext cx="855344" cy="185420"/>
          </a:xfrm>
          <a:prstGeom prst="rect">
            <a:avLst/>
          </a:prstGeom>
        </p:spPr>
        <p:txBody>
          <a:bodyPr vert="horz" wrap="square" lIns="0" tIns="12700" rIns="0" bIns="0" rtlCol="0">
            <a:spAutoFit/>
          </a:bodyPr>
          <a:lstStyle/>
          <a:p>
            <a:pPr marL="12700">
              <a:lnSpc>
                <a:spcPct val="100000"/>
              </a:lnSpc>
              <a:spcBef>
                <a:spcPts val="100"/>
              </a:spcBef>
            </a:pPr>
            <a:r>
              <a:rPr sz="1050" b="1" dirty="0">
                <a:latin typeface="Meiryo UI"/>
                <a:cs typeface="Meiryo UI"/>
              </a:rPr>
              <a:t>Zamyn-</a:t>
            </a:r>
            <a:r>
              <a:rPr sz="1050" b="1" spc="-25" dirty="0">
                <a:latin typeface="Meiryo UI"/>
                <a:cs typeface="Meiryo UI"/>
              </a:rPr>
              <a:t>Uud</a:t>
            </a:r>
            <a:endParaRPr sz="1050">
              <a:latin typeface="Meiryo UI"/>
              <a:cs typeface="Meiryo UI"/>
            </a:endParaRPr>
          </a:p>
        </p:txBody>
      </p:sp>
      <p:sp>
        <p:nvSpPr>
          <p:cNvPr id="45" name="object 43">
            <a:extLst>
              <a:ext uri="{FF2B5EF4-FFF2-40B4-BE49-F238E27FC236}">
                <a16:creationId xmlns:a16="http://schemas.microsoft.com/office/drawing/2014/main" id="{0ABBE0F5-0F22-41F6-9D7C-D53C0F63C2B3}"/>
              </a:ext>
            </a:extLst>
          </p:cNvPr>
          <p:cNvSpPr txBox="1"/>
          <p:nvPr/>
        </p:nvSpPr>
        <p:spPr>
          <a:xfrm>
            <a:off x="6285882" y="2945193"/>
            <a:ext cx="1374140" cy="442595"/>
          </a:xfrm>
          <a:prstGeom prst="rect">
            <a:avLst/>
          </a:prstGeom>
        </p:spPr>
        <p:txBody>
          <a:bodyPr vert="horz" wrap="square" lIns="0" tIns="12700" rIns="0" bIns="0" rtlCol="0">
            <a:spAutoFit/>
          </a:bodyPr>
          <a:lstStyle/>
          <a:p>
            <a:pPr marL="327660">
              <a:lnSpc>
                <a:spcPts val="1150"/>
              </a:lnSpc>
              <a:spcBef>
                <a:spcPts val="100"/>
              </a:spcBef>
            </a:pPr>
            <a:r>
              <a:rPr sz="1050" b="1" spc="-10" dirty="0">
                <a:latin typeface="Meiryo UI"/>
                <a:cs typeface="Meiryo UI"/>
              </a:rPr>
              <a:t>Dostyk</a:t>
            </a:r>
            <a:endParaRPr sz="1050">
              <a:latin typeface="Meiryo UI"/>
              <a:cs typeface="Meiryo UI"/>
            </a:endParaRPr>
          </a:p>
          <a:p>
            <a:pPr marL="827405">
              <a:lnSpc>
                <a:spcPts val="1010"/>
              </a:lnSpc>
            </a:pPr>
            <a:r>
              <a:rPr sz="1050" b="1" spc="-15" dirty="0">
                <a:latin typeface="Meiryo UI"/>
                <a:cs typeface="Meiryo UI"/>
              </a:rPr>
              <a:t>阿拉山口</a:t>
            </a:r>
            <a:endParaRPr sz="1050">
              <a:latin typeface="Meiryo UI"/>
              <a:cs typeface="Meiryo UI"/>
            </a:endParaRPr>
          </a:p>
          <a:p>
            <a:pPr marL="12700">
              <a:lnSpc>
                <a:spcPts val="1120"/>
              </a:lnSpc>
            </a:pPr>
            <a:r>
              <a:rPr sz="1050" b="1" spc="-10" dirty="0">
                <a:latin typeface="Meiryo UI"/>
                <a:cs typeface="Meiryo UI"/>
              </a:rPr>
              <a:t>Khogos</a:t>
            </a:r>
            <a:endParaRPr sz="1050">
              <a:latin typeface="Meiryo UI"/>
              <a:cs typeface="Meiryo UI"/>
            </a:endParaRPr>
          </a:p>
        </p:txBody>
      </p:sp>
      <p:pic>
        <p:nvPicPr>
          <p:cNvPr id="46" name="object 44">
            <a:extLst>
              <a:ext uri="{FF2B5EF4-FFF2-40B4-BE49-F238E27FC236}">
                <a16:creationId xmlns:a16="http://schemas.microsoft.com/office/drawing/2014/main" id="{9339998E-03BE-475E-8002-EFCDFDCFBF51}"/>
              </a:ext>
            </a:extLst>
          </p:cNvPr>
          <p:cNvPicPr/>
          <p:nvPr/>
        </p:nvPicPr>
        <p:blipFill>
          <a:blip r:embed="rId11" cstate="print"/>
          <a:stretch>
            <a:fillRect/>
          </a:stretch>
        </p:blipFill>
        <p:spPr>
          <a:xfrm>
            <a:off x="3615575" y="2547177"/>
            <a:ext cx="210883" cy="208025"/>
          </a:xfrm>
          <a:prstGeom prst="rect">
            <a:avLst/>
          </a:prstGeom>
        </p:spPr>
      </p:pic>
      <p:sp>
        <p:nvSpPr>
          <p:cNvPr id="47" name="object 45">
            <a:extLst>
              <a:ext uri="{FF2B5EF4-FFF2-40B4-BE49-F238E27FC236}">
                <a16:creationId xmlns:a16="http://schemas.microsoft.com/office/drawing/2014/main" id="{73D016A1-898C-4B66-9FB8-C0DDD07707A4}"/>
              </a:ext>
            </a:extLst>
          </p:cNvPr>
          <p:cNvSpPr txBox="1"/>
          <p:nvPr/>
        </p:nvSpPr>
        <p:spPr>
          <a:xfrm>
            <a:off x="3361315" y="2654873"/>
            <a:ext cx="744220" cy="185420"/>
          </a:xfrm>
          <a:prstGeom prst="rect">
            <a:avLst/>
          </a:prstGeom>
        </p:spPr>
        <p:txBody>
          <a:bodyPr vert="horz" wrap="square" lIns="0" tIns="12700" rIns="0" bIns="0" rtlCol="0">
            <a:spAutoFit/>
          </a:bodyPr>
          <a:lstStyle/>
          <a:p>
            <a:pPr marL="12700">
              <a:lnSpc>
                <a:spcPct val="100000"/>
              </a:lnSpc>
              <a:spcBef>
                <a:spcPts val="100"/>
              </a:spcBef>
            </a:pPr>
            <a:r>
              <a:rPr sz="1050" b="1" spc="-10" dirty="0">
                <a:latin typeface="Times New Roman"/>
                <a:cs typeface="Times New Roman"/>
              </a:rPr>
              <a:t>Malaszewice</a:t>
            </a:r>
            <a:endParaRPr sz="1050">
              <a:latin typeface="Times New Roman"/>
              <a:cs typeface="Times New Roman"/>
            </a:endParaRPr>
          </a:p>
        </p:txBody>
      </p:sp>
      <p:sp>
        <p:nvSpPr>
          <p:cNvPr id="48" name="object 46">
            <a:extLst>
              <a:ext uri="{FF2B5EF4-FFF2-40B4-BE49-F238E27FC236}">
                <a16:creationId xmlns:a16="http://schemas.microsoft.com/office/drawing/2014/main" id="{34325AAB-0736-4504-8734-FA1FB38A98F3}"/>
              </a:ext>
            </a:extLst>
          </p:cNvPr>
          <p:cNvSpPr txBox="1"/>
          <p:nvPr/>
        </p:nvSpPr>
        <p:spPr>
          <a:xfrm>
            <a:off x="3541911" y="2404934"/>
            <a:ext cx="330200" cy="185420"/>
          </a:xfrm>
          <a:prstGeom prst="rect">
            <a:avLst/>
          </a:prstGeom>
        </p:spPr>
        <p:txBody>
          <a:bodyPr vert="horz" wrap="square" lIns="0" tIns="12700" rIns="0" bIns="0" rtlCol="0">
            <a:spAutoFit/>
          </a:bodyPr>
          <a:lstStyle/>
          <a:p>
            <a:pPr marL="12700">
              <a:lnSpc>
                <a:spcPct val="100000"/>
              </a:lnSpc>
              <a:spcBef>
                <a:spcPts val="100"/>
              </a:spcBef>
            </a:pPr>
            <a:r>
              <a:rPr sz="1050" b="1" spc="-10" dirty="0">
                <a:latin typeface="Times New Roman"/>
                <a:cs typeface="Times New Roman"/>
              </a:rPr>
              <a:t>Brest</a:t>
            </a:r>
            <a:endParaRPr sz="1050">
              <a:latin typeface="Times New Roman"/>
              <a:cs typeface="Times New Roman"/>
            </a:endParaRPr>
          </a:p>
        </p:txBody>
      </p:sp>
      <p:grpSp>
        <p:nvGrpSpPr>
          <p:cNvPr id="49" name="object 47">
            <a:extLst>
              <a:ext uri="{FF2B5EF4-FFF2-40B4-BE49-F238E27FC236}">
                <a16:creationId xmlns:a16="http://schemas.microsoft.com/office/drawing/2014/main" id="{6E22DDB5-8387-40B8-A7F8-9A5851BC9CA9}"/>
              </a:ext>
            </a:extLst>
          </p:cNvPr>
          <p:cNvGrpSpPr/>
          <p:nvPr/>
        </p:nvGrpSpPr>
        <p:grpSpPr>
          <a:xfrm>
            <a:off x="6807593" y="2767395"/>
            <a:ext cx="2211705" cy="624205"/>
            <a:chOff x="6007493" y="3295650"/>
            <a:chExt cx="2211705" cy="624205"/>
          </a:xfrm>
        </p:grpSpPr>
        <p:pic>
          <p:nvPicPr>
            <p:cNvPr id="50" name="object 48">
              <a:extLst>
                <a:ext uri="{FF2B5EF4-FFF2-40B4-BE49-F238E27FC236}">
                  <a16:creationId xmlns:a16="http://schemas.microsoft.com/office/drawing/2014/main" id="{FCCD3CF4-3BBE-49D4-B48F-95D58C7C0A78}"/>
                </a:ext>
              </a:extLst>
            </p:cNvPr>
            <p:cNvPicPr/>
            <p:nvPr/>
          </p:nvPicPr>
          <p:blipFill>
            <a:blip r:embed="rId12" cstate="print"/>
            <a:stretch>
              <a:fillRect/>
            </a:stretch>
          </p:blipFill>
          <p:spPr>
            <a:xfrm>
              <a:off x="7990217" y="3295650"/>
              <a:ext cx="228955" cy="208025"/>
            </a:xfrm>
            <a:prstGeom prst="rect">
              <a:avLst/>
            </a:prstGeom>
          </p:spPr>
        </p:pic>
        <p:pic>
          <p:nvPicPr>
            <p:cNvPr id="51" name="object 49">
              <a:extLst>
                <a:ext uri="{FF2B5EF4-FFF2-40B4-BE49-F238E27FC236}">
                  <a16:creationId xmlns:a16="http://schemas.microsoft.com/office/drawing/2014/main" id="{AD54D9D0-5279-499B-9C30-CC9859D24AEA}"/>
                </a:ext>
              </a:extLst>
            </p:cNvPr>
            <p:cNvPicPr/>
            <p:nvPr/>
          </p:nvPicPr>
          <p:blipFill>
            <a:blip r:embed="rId13" cstate="print"/>
            <a:stretch>
              <a:fillRect/>
            </a:stretch>
          </p:blipFill>
          <p:spPr>
            <a:xfrm>
              <a:off x="6007493" y="3773423"/>
              <a:ext cx="100961" cy="146304"/>
            </a:xfrm>
            <a:prstGeom prst="rect">
              <a:avLst/>
            </a:prstGeom>
          </p:spPr>
        </p:pic>
      </p:grpSp>
      <p:sp>
        <p:nvSpPr>
          <p:cNvPr id="52" name="object 50">
            <a:extLst>
              <a:ext uri="{FF2B5EF4-FFF2-40B4-BE49-F238E27FC236}">
                <a16:creationId xmlns:a16="http://schemas.microsoft.com/office/drawing/2014/main" id="{C28420B8-4CA5-4AA3-ACB9-90B40EBC1EEC}"/>
              </a:ext>
            </a:extLst>
          </p:cNvPr>
          <p:cNvSpPr txBox="1"/>
          <p:nvPr/>
        </p:nvSpPr>
        <p:spPr>
          <a:xfrm>
            <a:off x="2747143" y="2448371"/>
            <a:ext cx="665480" cy="185420"/>
          </a:xfrm>
          <a:prstGeom prst="rect">
            <a:avLst/>
          </a:prstGeom>
        </p:spPr>
        <p:txBody>
          <a:bodyPr vert="horz" wrap="square" lIns="0" tIns="12700" rIns="0" bIns="0" rtlCol="0">
            <a:spAutoFit/>
          </a:bodyPr>
          <a:lstStyle/>
          <a:p>
            <a:pPr marL="12700">
              <a:lnSpc>
                <a:spcPct val="100000"/>
              </a:lnSpc>
              <a:spcBef>
                <a:spcPts val="100"/>
              </a:spcBef>
            </a:pPr>
            <a:r>
              <a:rPr sz="1050" b="1" spc="-10" dirty="0">
                <a:latin typeface="Meiryo UI"/>
                <a:cs typeface="Meiryo UI"/>
              </a:rPr>
              <a:t>Duisburg</a:t>
            </a:r>
            <a:endParaRPr sz="1050">
              <a:latin typeface="Meiryo UI"/>
              <a:cs typeface="Meiryo UI"/>
            </a:endParaRPr>
          </a:p>
        </p:txBody>
      </p:sp>
      <p:grpSp>
        <p:nvGrpSpPr>
          <p:cNvPr id="53" name="object 51">
            <a:extLst>
              <a:ext uri="{FF2B5EF4-FFF2-40B4-BE49-F238E27FC236}">
                <a16:creationId xmlns:a16="http://schemas.microsoft.com/office/drawing/2014/main" id="{2DAA17A6-5EEF-4B7B-961E-5EF2BA894B51}"/>
              </a:ext>
            </a:extLst>
          </p:cNvPr>
          <p:cNvGrpSpPr/>
          <p:nvPr/>
        </p:nvGrpSpPr>
        <p:grpSpPr>
          <a:xfrm>
            <a:off x="2755277" y="2339150"/>
            <a:ext cx="6022975" cy="2089150"/>
            <a:chOff x="1955177" y="2867405"/>
            <a:chExt cx="6022975" cy="2089150"/>
          </a:xfrm>
        </p:grpSpPr>
        <p:pic>
          <p:nvPicPr>
            <p:cNvPr id="54" name="object 52">
              <a:extLst>
                <a:ext uri="{FF2B5EF4-FFF2-40B4-BE49-F238E27FC236}">
                  <a16:creationId xmlns:a16="http://schemas.microsoft.com/office/drawing/2014/main" id="{44D34BA6-D1E4-4DED-944E-EDC418ECB875}"/>
                </a:ext>
              </a:extLst>
            </p:cNvPr>
            <p:cNvPicPr/>
            <p:nvPr/>
          </p:nvPicPr>
          <p:blipFill>
            <a:blip r:embed="rId14" cstate="print"/>
            <a:stretch>
              <a:fillRect/>
            </a:stretch>
          </p:blipFill>
          <p:spPr>
            <a:xfrm>
              <a:off x="1955177" y="3166871"/>
              <a:ext cx="73033" cy="79247"/>
            </a:xfrm>
            <a:prstGeom prst="rect">
              <a:avLst/>
            </a:prstGeom>
          </p:spPr>
        </p:pic>
        <p:sp>
          <p:nvSpPr>
            <p:cNvPr id="55" name="object 53">
              <a:extLst>
                <a:ext uri="{FF2B5EF4-FFF2-40B4-BE49-F238E27FC236}">
                  <a16:creationId xmlns:a16="http://schemas.microsoft.com/office/drawing/2014/main" id="{B0B55744-DCEF-4692-B378-34C1EEE4C4F6}"/>
                </a:ext>
              </a:extLst>
            </p:cNvPr>
            <p:cNvSpPr/>
            <p:nvPr/>
          </p:nvSpPr>
          <p:spPr>
            <a:xfrm>
              <a:off x="3713111" y="2867405"/>
              <a:ext cx="2501900" cy="913130"/>
            </a:xfrm>
            <a:custGeom>
              <a:avLst/>
              <a:gdLst/>
              <a:ahLst/>
              <a:cxnLst/>
              <a:rect l="l" t="t" r="r" b="b"/>
              <a:pathLst>
                <a:path w="2501900" h="913129">
                  <a:moveTo>
                    <a:pt x="2501900" y="881634"/>
                  </a:moveTo>
                  <a:lnTo>
                    <a:pt x="2489200" y="877062"/>
                  </a:lnTo>
                  <a:lnTo>
                    <a:pt x="2489200" y="873252"/>
                  </a:lnTo>
                  <a:lnTo>
                    <a:pt x="2463800" y="854722"/>
                  </a:lnTo>
                  <a:lnTo>
                    <a:pt x="2425700" y="836663"/>
                  </a:lnTo>
                  <a:lnTo>
                    <a:pt x="2387600" y="821270"/>
                  </a:lnTo>
                  <a:lnTo>
                    <a:pt x="2349500" y="810768"/>
                  </a:lnTo>
                  <a:lnTo>
                    <a:pt x="2349500" y="808482"/>
                  </a:lnTo>
                  <a:lnTo>
                    <a:pt x="2336800" y="806958"/>
                  </a:lnTo>
                  <a:lnTo>
                    <a:pt x="2298700" y="804100"/>
                  </a:lnTo>
                  <a:lnTo>
                    <a:pt x="2273300" y="806894"/>
                  </a:lnTo>
                  <a:lnTo>
                    <a:pt x="2235200" y="808012"/>
                  </a:lnTo>
                  <a:lnTo>
                    <a:pt x="2197100" y="800100"/>
                  </a:lnTo>
                  <a:lnTo>
                    <a:pt x="2146300" y="771537"/>
                  </a:lnTo>
                  <a:lnTo>
                    <a:pt x="2133600" y="753630"/>
                  </a:lnTo>
                  <a:lnTo>
                    <a:pt x="2108200" y="736104"/>
                  </a:lnTo>
                  <a:lnTo>
                    <a:pt x="2070100" y="719328"/>
                  </a:lnTo>
                  <a:lnTo>
                    <a:pt x="2057400" y="712470"/>
                  </a:lnTo>
                  <a:lnTo>
                    <a:pt x="2044700" y="706374"/>
                  </a:lnTo>
                  <a:lnTo>
                    <a:pt x="2006600" y="697001"/>
                  </a:lnTo>
                  <a:lnTo>
                    <a:pt x="1981200" y="692696"/>
                  </a:lnTo>
                  <a:lnTo>
                    <a:pt x="1955800" y="692378"/>
                  </a:lnTo>
                  <a:lnTo>
                    <a:pt x="1930400" y="694944"/>
                  </a:lnTo>
                  <a:lnTo>
                    <a:pt x="1917700" y="693420"/>
                  </a:lnTo>
                  <a:lnTo>
                    <a:pt x="1917700" y="573316"/>
                  </a:lnTo>
                  <a:lnTo>
                    <a:pt x="1905000" y="518655"/>
                  </a:lnTo>
                  <a:lnTo>
                    <a:pt x="1905000" y="444246"/>
                  </a:lnTo>
                  <a:lnTo>
                    <a:pt x="1879600" y="401586"/>
                  </a:lnTo>
                  <a:lnTo>
                    <a:pt x="1841500" y="372491"/>
                  </a:lnTo>
                  <a:lnTo>
                    <a:pt x="1790700" y="353237"/>
                  </a:lnTo>
                  <a:lnTo>
                    <a:pt x="1739900" y="340042"/>
                  </a:lnTo>
                  <a:lnTo>
                    <a:pt x="1701800" y="329184"/>
                  </a:lnTo>
                  <a:lnTo>
                    <a:pt x="1689100" y="327660"/>
                  </a:lnTo>
                  <a:lnTo>
                    <a:pt x="1689100" y="325374"/>
                  </a:lnTo>
                  <a:lnTo>
                    <a:pt x="1676400" y="322326"/>
                  </a:lnTo>
                  <a:lnTo>
                    <a:pt x="1651000" y="314032"/>
                  </a:lnTo>
                  <a:lnTo>
                    <a:pt x="1612900" y="307238"/>
                  </a:lnTo>
                  <a:lnTo>
                    <a:pt x="1574800" y="301129"/>
                  </a:lnTo>
                  <a:lnTo>
                    <a:pt x="1549400" y="294894"/>
                  </a:lnTo>
                  <a:lnTo>
                    <a:pt x="1524000" y="288798"/>
                  </a:lnTo>
                  <a:lnTo>
                    <a:pt x="1473200" y="278968"/>
                  </a:lnTo>
                  <a:lnTo>
                    <a:pt x="1422400" y="269290"/>
                  </a:lnTo>
                  <a:lnTo>
                    <a:pt x="1371600" y="259854"/>
                  </a:lnTo>
                  <a:lnTo>
                    <a:pt x="1333500" y="250698"/>
                  </a:lnTo>
                  <a:lnTo>
                    <a:pt x="1308100" y="248412"/>
                  </a:lnTo>
                  <a:lnTo>
                    <a:pt x="1295400" y="246126"/>
                  </a:lnTo>
                  <a:lnTo>
                    <a:pt x="1270000" y="244602"/>
                  </a:lnTo>
                  <a:lnTo>
                    <a:pt x="1270000" y="240614"/>
                  </a:lnTo>
                  <a:lnTo>
                    <a:pt x="1257300" y="236778"/>
                  </a:lnTo>
                  <a:lnTo>
                    <a:pt x="1257300" y="236220"/>
                  </a:lnTo>
                  <a:lnTo>
                    <a:pt x="1244600" y="235458"/>
                  </a:lnTo>
                  <a:lnTo>
                    <a:pt x="1244600" y="233324"/>
                  </a:lnTo>
                  <a:lnTo>
                    <a:pt x="1231900" y="232410"/>
                  </a:lnTo>
                  <a:lnTo>
                    <a:pt x="1231900" y="230886"/>
                  </a:lnTo>
                  <a:lnTo>
                    <a:pt x="1219200" y="228600"/>
                  </a:lnTo>
                  <a:lnTo>
                    <a:pt x="1206500" y="231648"/>
                  </a:lnTo>
                  <a:lnTo>
                    <a:pt x="1206500" y="237744"/>
                  </a:lnTo>
                  <a:lnTo>
                    <a:pt x="1193800" y="248412"/>
                  </a:lnTo>
                  <a:lnTo>
                    <a:pt x="1181100" y="274485"/>
                  </a:lnTo>
                  <a:lnTo>
                    <a:pt x="1168400" y="297967"/>
                  </a:lnTo>
                  <a:lnTo>
                    <a:pt x="1155700" y="319544"/>
                  </a:lnTo>
                  <a:lnTo>
                    <a:pt x="1130300" y="339852"/>
                  </a:lnTo>
                  <a:lnTo>
                    <a:pt x="1079500" y="332994"/>
                  </a:lnTo>
                  <a:lnTo>
                    <a:pt x="1028700" y="324142"/>
                  </a:lnTo>
                  <a:lnTo>
                    <a:pt x="977900" y="313842"/>
                  </a:lnTo>
                  <a:lnTo>
                    <a:pt x="927100" y="302590"/>
                  </a:lnTo>
                  <a:lnTo>
                    <a:pt x="889000" y="290906"/>
                  </a:lnTo>
                  <a:lnTo>
                    <a:pt x="838200" y="279273"/>
                  </a:lnTo>
                  <a:lnTo>
                    <a:pt x="787400" y="268224"/>
                  </a:lnTo>
                  <a:lnTo>
                    <a:pt x="774700" y="266700"/>
                  </a:lnTo>
                  <a:lnTo>
                    <a:pt x="774700" y="264414"/>
                  </a:lnTo>
                  <a:lnTo>
                    <a:pt x="723900" y="252171"/>
                  </a:lnTo>
                  <a:lnTo>
                    <a:pt x="673100" y="239445"/>
                  </a:lnTo>
                  <a:lnTo>
                    <a:pt x="622300" y="226123"/>
                  </a:lnTo>
                  <a:lnTo>
                    <a:pt x="571500" y="212090"/>
                  </a:lnTo>
                  <a:lnTo>
                    <a:pt x="520700" y="197231"/>
                  </a:lnTo>
                  <a:lnTo>
                    <a:pt x="482600" y="181444"/>
                  </a:lnTo>
                  <a:lnTo>
                    <a:pt x="431800" y="164592"/>
                  </a:lnTo>
                  <a:lnTo>
                    <a:pt x="431800" y="165354"/>
                  </a:lnTo>
                  <a:lnTo>
                    <a:pt x="228600" y="77724"/>
                  </a:lnTo>
                  <a:lnTo>
                    <a:pt x="177800" y="56984"/>
                  </a:lnTo>
                  <a:lnTo>
                    <a:pt x="127000" y="38582"/>
                  </a:lnTo>
                  <a:lnTo>
                    <a:pt x="63500" y="21094"/>
                  </a:lnTo>
                  <a:lnTo>
                    <a:pt x="12700" y="3048"/>
                  </a:lnTo>
                  <a:lnTo>
                    <a:pt x="12700" y="0"/>
                  </a:lnTo>
                  <a:lnTo>
                    <a:pt x="0" y="35052"/>
                  </a:lnTo>
                  <a:lnTo>
                    <a:pt x="0" y="38862"/>
                  </a:lnTo>
                  <a:lnTo>
                    <a:pt x="50800" y="56781"/>
                  </a:lnTo>
                  <a:lnTo>
                    <a:pt x="114300" y="74079"/>
                  </a:lnTo>
                  <a:lnTo>
                    <a:pt x="165100" y="92252"/>
                  </a:lnTo>
                  <a:lnTo>
                    <a:pt x="215900" y="112776"/>
                  </a:lnTo>
                  <a:lnTo>
                    <a:pt x="419100" y="199644"/>
                  </a:lnTo>
                  <a:lnTo>
                    <a:pt x="419100" y="201930"/>
                  </a:lnTo>
                  <a:lnTo>
                    <a:pt x="457200" y="213080"/>
                  </a:lnTo>
                  <a:lnTo>
                    <a:pt x="482600" y="224421"/>
                  </a:lnTo>
                  <a:lnTo>
                    <a:pt x="520700" y="235381"/>
                  </a:lnTo>
                  <a:lnTo>
                    <a:pt x="546100" y="245364"/>
                  </a:lnTo>
                  <a:lnTo>
                    <a:pt x="596900" y="257556"/>
                  </a:lnTo>
                  <a:lnTo>
                    <a:pt x="635000" y="269138"/>
                  </a:lnTo>
                  <a:lnTo>
                    <a:pt x="673100" y="280530"/>
                  </a:lnTo>
                  <a:lnTo>
                    <a:pt x="723900" y="291299"/>
                  </a:lnTo>
                  <a:lnTo>
                    <a:pt x="762000" y="300990"/>
                  </a:lnTo>
                  <a:lnTo>
                    <a:pt x="774700" y="305562"/>
                  </a:lnTo>
                  <a:lnTo>
                    <a:pt x="787400" y="307848"/>
                  </a:lnTo>
                  <a:lnTo>
                    <a:pt x="838200" y="318554"/>
                  </a:lnTo>
                  <a:lnTo>
                    <a:pt x="939800" y="341718"/>
                  </a:lnTo>
                  <a:lnTo>
                    <a:pt x="977900" y="352958"/>
                  </a:lnTo>
                  <a:lnTo>
                    <a:pt x="1028700" y="363156"/>
                  </a:lnTo>
                  <a:lnTo>
                    <a:pt x="1079500" y="371690"/>
                  </a:lnTo>
                  <a:lnTo>
                    <a:pt x="1130300" y="377952"/>
                  </a:lnTo>
                  <a:lnTo>
                    <a:pt x="1143000" y="377190"/>
                  </a:lnTo>
                  <a:lnTo>
                    <a:pt x="1143000" y="374142"/>
                  </a:lnTo>
                  <a:lnTo>
                    <a:pt x="1155700" y="371856"/>
                  </a:lnTo>
                  <a:lnTo>
                    <a:pt x="1181100" y="347357"/>
                  </a:lnTo>
                  <a:lnTo>
                    <a:pt x="1193800" y="325399"/>
                  </a:lnTo>
                  <a:lnTo>
                    <a:pt x="1206500" y="301332"/>
                  </a:lnTo>
                  <a:lnTo>
                    <a:pt x="1219200" y="285927"/>
                  </a:lnTo>
                  <a:lnTo>
                    <a:pt x="1231900" y="270510"/>
                  </a:lnTo>
                  <a:lnTo>
                    <a:pt x="1231900" y="272034"/>
                  </a:lnTo>
                  <a:lnTo>
                    <a:pt x="1244600" y="272796"/>
                  </a:lnTo>
                  <a:lnTo>
                    <a:pt x="1244600" y="275082"/>
                  </a:lnTo>
                  <a:lnTo>
                    <a:pt x="1257300" y="275844"/>
                  </a:lnTo>
                  <a:lnTo>
                    <a:pt x="1257300" y="280416"/>
                  </a:lnTo>
                  <a:lnTo>
                    <a:pt x="1270000" y="281178"/>
                  </a:lnTo>
                  <a:lnTo>
                    <a:pt x="1270000" y="281940"/>
                  </a:lnTo>
                  <a:lnTo>
                    <a:pt x="1282700" y="284226"/>
                  </a:lnTo>
                  <a:lnTo>
                    <a:pt x="1358900" y="295516"/>
                  </a:lnTo>
                  <a:lnTo>
                    <a:pt x="1409700" y="305092"/>
                  </a:lnTo>
                  <a:lnTo>
                    <a:pt x="1460500" y="315201"/>
                  </a:lnTo>
                  <a:lnTo>
                    <a:pt x="1511300" y="325818"/>
                  </a:lnTo>
                  <a:lnTo>
                    <a:pt x="1562100" y="336918"/>
                  </a:lnTo>
                  <a:lnTo>
                    <a:pt x="1625600" y="348462"/>
                  </a:lnTo>
                  <a:lnTo>
                    <a:pt x="1676400" y="360426"/>
                  </a:lnTo>
                  <a:lnTo>
                    <a:pt x="1676400" y="361950"/>
                  </a:lnTo>
                  <a:lnTo>
                    <a:pt x="1689100" y="364236"/>
                  </a:lnTo>
                  <a:lnTo>
                    <a:pt x="1689100" y="366522"/>
                  </a:lnTo>
                  <a:lnTo>
                    <a:pt x="1739900" y="376250"/>
                  </a:lnTo>
                  <a:lnTo>
                    <a:pt x="1790700" y="391922"/>
                  </a:lnTo>
                  <a:lnTo>
                    <a:pt x="1841500" y="416610"/>
                  </a:lnTo>
                  <a:lnTo>
                    <a:pt x="1866900" y="453390"/>
                  </a:lnTo>
                  <a:lnTo>
                    <a:pt x="1866900" y="523824"/>
                  </a:lnTo>
                  <a:lnTo>
                    <a:pt x="1879600" y="580034"/>
                  </a:lnTo>
                  <a:lnTo>
                    <a:pt x="1879600" y="710184"/>
                  </a:lnTo>
                  <a:lnTo>
                    <a:pt x="1892300" y="713232"/>
                  </a:lnTo>
                  <a:lnTo>
                    <a:pt x="1892300" y="723138"/>
                  </a:lnTo>
                  <a:lnTo>
                    <a:pt x="1905000" y="723900"/>
                  </a:lnTo>
                  <a:lnTo>
                    <a:pt x="1905000" y="729996"/>
                  </a:lnTo>
                  <a:lnTo>
                    <a:pt x="1917700" y="730758"/>
                  </a:lnTo>
                  <a:lnTo>
                    <a:pt x="1917700" y="732282"/>
                  </a:lnTo>
                  <a:lnTo>
                    <a:pt x="1930400" y="733044"/>
                  </a:lnTo>
                  <a:lnTo>
                    <a:pt x="1968500" y="730224"/>
                  </a:lnTo>
                  <a:lnTo>
                    <a:pt x="1993900" y="731100"/>
                  </a:lnTo>
                  <a:lnTo>
                    <a:pt x="2006600" y="736561"/>
                  </a:lnTo>
                  <a:lnTo>
                    <a:pt x="2044700" y="747522"/>
                  </a:lnTo>
                  <a:lnTo>
                    <a:pt x="2057400" y="753618"/>
                  </a:lnTo>
                  <a:lnTo>
                    <a:pt x="2070100" y="757428"/>
                  </a:lnTo>
                  <a:lnTo>
                    <a:pt x="2095500" y="773493"/>
                  </a:lnTo>
                  <a:lnTo>
                    <a:pt x="2108200" y="791794"/>
                  </a:lnTo>
                  <a:lnTo>
                    <a:pt x="2133600" y="810234"/>
                  </a:lnTo>
                  <a:lnTo>
                    <a:pt x="2159000" y="826770"/>
                  </a:lnTo>
                  <a:lnTo>
                    <a:pt x="2171700" y="829818"/>
                  </a:lnTo>
                  <a:lnTo>
                    <a:pt x="2184400" y="832104"/>
                  </a:lnTo>
                  <a:lnTo>
                    <a:pt x="2197100" y="836676"/>
                  </a:lnTo>
                  <a:lnTo>
                    <a:pt x="2209800" y="840486"/>
                  </a:lnTo>
                  <a:lnTo>
                    <a:pt x="2235200" y="846569"/>
                  </a:lnTo>
                  <a:lnTo>
                    <a:pt x="2273300" y="844854"/>
                  </a:lnTo>
                  <a:lnTo>
                    <a:pt x="2298700" y="842289"/>
                  </a:lnTo>
                  <a:lnTo>
                    <a:pt x="2336800" y="845820"/>
                  </a:lnTo>
                  <a:lnTo>
                    <a:pt x="2349500" y="847344"/>
                  </a:lnTo>
                  <a:lnTo>
                    <a:pt x="2349500" y="849630"/>
                  </a:lnTo>
                  <a:lnTo>
                    <a:pt x="2387600" y="859688"/>
                  </a:lnTo>
                  <a:lnTo>
                    <a:pt x="2413000" y="873277"/>
                  </a:lnTo>
                  <a:lnTo>
                    <a:pt x="2438400" y="888758"/>
                  </a:lnTo>
                  <a:lnTo>
                    <a:pt x="2463800" y="904494"/>
                  </a:lnTo>
                  <a:lnTo>
                    <a:pt x="2476500" y="907542"/>
                  </a:lnTo>
                  <a:lnTo>
                    <a:pt x="2476500" y="912876"/>
                  </a:lnTo>
                  <a:lnTo>
                    <a:pt x="2501900" y="884682"/>
                  </a:lnTo>
                  <a:lnTo>
                    <a:pt x="2501900" y="881634"/>
                  </a:lnTo>
                  <a:close/>
                </a:path>
              </a:pathLst>
            </a:custGeom>
            <a:solidFill>
              <a:srgbClr val="1F6792"/>
            </a:solidFill>
          </p:spPr>
          <p:txBody>
            <a:bodyPr wrap="square" lIns="0" tIns="0" rIns="0" bIns="0" rtlCol="0"/>
            <a:lstStyle/>
            <a:p>
              <a:endParaRPr/>
            </a:p>
          </p:txBody>
        </p:sp>
        <p:sp>
          <p:nvSpPr>
            <p:cNvPr id="56" name="object 54">
              <a:extLst>
                <a:ext uri="{FF2B5EF4-FFF2-40B4-BE49-F238E27FC236}">
                  <a16:creationId xmlns:a16="http://schemas.microsoft.com/office/drawing/2014/main" id="{612BCC46-9BB0-411F-A59B-E4DAFF961F13}"/>
                </a:ext>
              </a:extLst>
            </p:cNvPr>
            <p:cNvSpPr/>
            <p:nvPr/>
          </p:nvSpPr>
          <p:spPr>
            <a:xfrm>
              <a:off x="7299071" y="4613147"/>
              <a:ext cx="679450" cy="342900"/>
            </a:xfrm>
            <a:custGeom>
              <a:avLst/>
              <a:gdLst/>
              <a:ahLst/>
              <a:cxnLst/>
              <a:rect l="l" t="t" r="r" b="b"/>
              <a:pathLst>
                <a:path w="679450" h="342900">
                  <a:moveTo>
                    <a:pt x="97536" y="108204"/>
                  </a:moveTo>
                  <a:lnTo>
                    <a:pt x="97116" y="93802"/>
                  </a:lnTo>
                  <a:lnTo>
                    <a:pt x="94449" y="81038"/>
                  </a:lnTo>
                  <a:lnTo>
                    <a:pt x="90843" y="68529"/>
                  </a:lnTo>
                  <a:lnTo>
                    <a:pt x="87630" y="54864"/>
                  </a:lnTo>
                  <a:lnTo>
                    <a:pt x="87630" y="50292"/>
                  </a:lnTo>
                  <a:lnTo>
                    <a:pt x="86868" y="48006"/>
                  </a:lnTo>
                  <a:lnTo>
                    <a:pt x="83820" y="41910"/>
                  </a:lnTo>
                  <a:lnTo>
                    <a:pt x="83820" y="40386"/>
                  </a:lnTo>
                  <a:lnTo>
                    <a:pt x="79248" y="35814"/>
                  </a:lnTo>
                  <a:lnTo>
                    <a:pt x="79248" y="35052"/>
                  </a:lnTo>
                  <a:lnTo>
                    <a:pt x="77724" y="33528"/>
                  </a:lnTo>
                  <a:lnTo>
                    <a:pt x="74676" y="31242"/>
                  </a:lnTo>
                  <a:lnTo>
                    <a:pt x="63334" y="22974"/>
                  </a:lnTo>
                  <a:lnTo>
                    <a:pt x="51816" y="16687"/>
                  </a:lnTo>
                  <a:lnTo>
                    <a:pt x="51054" y="16306"/>
                  </a:lnTo>
                  <a:lnTo>
                    <a:pt x="51054" y="59944"/>
                  </a:lnTo>
                  <a:lnTo>
                    <a:pt x="50482" y="59004"/>
                  </a:lnTo>
                  <a:lnTo>
                    <a:pt x="51054" y="59944"/>
                  </a:lnTo>
                  <a:lnTo>
                    <a:pt x="51054" y="16306"/>
                  </a:lnTo>
                  <a:lnTo>
                    <a:pt x="50431" y="15989"/>
                  </a:lnTo>
                  <a:lnTo>
                    <a:pt x="50431" y="58508"/>
                  </a:lnTo>
                  <a:lnTo>
                    <a:pt x="49530" y="56388"/>
                  </a:lnTo>
                  <a:lnTo>
                    <a:pt x="50292" y="57150"/>
                  </a:lnTo>
                  <a:lnTo>
                    <a:pt x="50431" y="58508"/>
                  </a:lnTo>
                  <a:lnTo>
                    <a:pt x="50431" y="15989"/>
                  </a:lnTo>
                  <a:lnTo>
                    <a:pt x="40411" y="10896"/>
                  </a:lnTo>
                  <a:lnTo>
                    <a:pt x="28956" y="3810"/>
                  </a:lnTo>
                  <a:lnTo>
                    <a:pt x="26670" y="2286"/>
                  </a:lnTo>
                  <a:lnTo>
                    <a:pt x="26670" y="1524"/>
                  </a:lnTo>
                  <a:lnTo>
                    <a:pt x="0" y="28956"/>
                  </a:lnTo>
                  <a:lnTo>
                    <a:pt x="3810" y="32766"/>
                  </a:lnTo>
                  <a:lnTo>
                    <a:pt x="14986" y="40195"/>
                  </a:lnTo>
                  <a:lnTo>
                    <a:pt x="26670" y="46672"/>
                  </a:lnTo>
                  <a:lnTo>
                    <a:pt x="38328" y="52857"/>
                  </a:lnTo>
                  <a:lnTo>
                    <a:pt x="49530" y="59436"/>
                  </a:lnTo>
                  <a:lnTo>
                    <a:pt x="50292" y="60198"/>
                  </a:lnTo>
                  <a:lnTo>
                    <a:pt x="50647" y="60566"/>
                  </a:lnTo>
                  <a:lnTo>
                    <a:pt x="51816" y="61722"/>
                  </a:lnTo>
                  <a:lnTo>
                    <a:pt x="52578" y="62484"/>
                  </a:lnTo>
                  <a:lnTo>
                    <a:pt x="50647" y="60566"/>
                  </a:lnTo>
                  <a:lnTo>
                    <a:pt x="51498" y="68643"/>
                  </a:lnTo>
                  <a:lnTo>
                    <a:pt x="52578" y="72974"/>
                  </a:lnTo>
                  <a:lnTo>
                    <a:pt x="53987" y="78663"/>
                  </a:lnTo>
                  <a:lnTo>
                    <a:pt x="56908" y="88404"/>
                  </a:lnTo>
                  <a:lnTo>
                    <a:pt x="59436" y="99060"/>
                  </a:lnTo>
                  <a:lnTo>
                    <a:pt x="59436" y="100584"/>
                  </a:lnTo>
                  <a:lnTo>
                    <a:pt x="60198" y="100584"/>
                  </a:lnTo>
                  <a:lnTo>
                    <a:pt x="59055" y="104584"/>
                  </a:lnTo>
                  <a:lnTo>
                    <a:pt x="59055" y="105156"/>
                  </a:lnTo>
                  <a:lnTo>
                    <a:pt x="59055" y="205409"/>
                  </a:lnTo>
                  <a:lnTo>
                    <a:pt x="59232" y="204927"/>
                  </a:lnTo>
                  <a:lnTo>
                    <a:pt x="60198" y="201676"/>
                  </a:lnTo>
                  <a:lnTo>
                    <a:pt x="67360" y="177431"/>
                  </a:lnTo>
                  <a:lnTo>
                    <a:pt x="77241" y="150380"/>
                  </a:lnTo>
                  <a:lnTo>
                    <a:pt x="92964" y="123444"/>
                  </a:lnTo>
                  <a:lnTo>
                    <a:pt x="95250" y="116586"/>
                  </a:lnTo>
                  <a:lnTo>
                    <a:pt x="96012" y="115062"/>
                  </a:lnTo>
                  <a:lnTo>
                    <a:pt x="96012" y="114300"/>
                  </a:lnTo>
                  <a:lnTo>
                    <a:pt x="96774" y="113538"/>
                  </a:lnTo>
                  <a:lnTo>
                    <a:pt x="97536" y="108204"/>
                  </a:lnTo>
                  <a:close/>
                </a:path>
                <a:path w="679450" h="342900">
                  <a:moveTo>
                    <a:pt x="247650" y="305562"/>
                  </a:moveTo>
                  <a:lnTo>
                    <a:pt x="241554" y="304800"/>
                  </a:lnTo>
                  <a:lnTo>
                    <a:pt x="236982" y="303276"/>
                  </a:lnTo>
                  <a:lnTo>
                    <a:pt x="209359" y="294246"/>
                  </a:lnTo>
                  <a:lnTo>
                    <a:pt x="184289" y="285673"/>
                  </a:lnTo>
                  <a:lnTo>
                    <a:pt x="158699" y="278676"/>
                  </a:lnTo>
                  <a:lnTo>
                    <a:pt x="129540" y="274320"/>
                  </a:lnTo>
                  <a:lnTo>
                    <a:pt x="119634" y="272796"/>
                  </a:lnTo>
                  <a:lnTo>
                    <a:pt x="75692" y="259473"/>
                  </a:lnTo>
                  <a:lnTo>
                    <a:pt x="48768" y="235458"/>
                  </a:lnTo>
                  <a:lnTo>
                    <a:pt x="48514" y="235204"/>
                  </a:lnTo>
                  <a:lnTo>
                    <a:pt x="48768" y="233934"/>
                  </a:lnTo>
                  <a:lnTo>
                    <a:pt x="48463" y="235153"/>
                  </a:lnTo>
                  <a:lnTo>
                    <a:pt x="48768" y="233172"/>
                  </a:lnTo>
                  <a:lnTo>
                    <a:pt x="58674" y="206438"/>
                  </a:lnTo>
                  <a:lnTo>
                    <a:pt x="58674" y="105918"/>
                  </a:lnTo>
                  <a:lnTo>
                    <a:pt x="58674" y="105156"/>
                  </a:lnTo>
                  <a:lnTo>
                    <a:pt x="57912" y="108204"/>
                  </a:lnTo>
                  <a:lnTo>
                    <a:pt x="50800" y="118402"/>
                  </a:lnTo>
                  <a:lnTo>
                    <a:pt x="25984" y="182130"/>
                  </a:lnTo>
                  <a:lnTo>
                    <a:pt x="22440" y="194081"/>
                  </a:lnTo>
                  <a:lnTo>
                    <a:pt x="18707" y="205955"/>
                  </a:lnTo>
                  <a:lnTo>
                    <a:pt x="12192" y="223266"/>
                  </a:lnTo>
                  <a:lnTo>
                    <a:pt x="11430" y="227076"/>
                  </a:lnTo>
                  <a:lnTo>
                    <a:pt x="10668" y="227838"/>
                  </a:lnTo>
                  <a:lnTo>
                    <a:pt x="10668" y="230124"/>
                  </a:lnTo>
                  <a:lnTo>
                    <a:pt x="9906" y="233934"/>
                  </a:lnTo>
                  <a:lnTo>
                    <a:pt x="9906" y="236982"/>
                  </a:lnTo>
                  <a:lnTo>
                    <a:pt x="46456" y="286092"/>
                  </a:lnTo>
                  <a:lnTo>
                    <a:pt x="96012" y="307848"/>
                  </a:lnTo>
                  <a:lnTo>
                    <a:pt x="147269" y="315455"/>
                  </a:lnTo>
                  <a:lnTo>
                    <a:pt x="172389" y="321995"/>
                  </a:lnTo>
                  <a:lnTo>
                    <a:pt x="197040" y="330428"/>
                  </a:lnTo>
                  <a:lnTo>
                    <a:pt x="228600" y="340614"/>
                  </a:lnTo>
                  <a:lnTo>
                    <a:pt x="235458" y="342138"/>
                  </a:lnTo>
                  <a:lnTo>
                    <a:pt x="241554" y="342900"/>
                  </a:lnTo>
                  <a:lnTo>
                    <a:pt x="247650" y="305562"/>
                  </a:lnTo>
                  <a:close/>
                </a:path>
                <a:path w="679450" h="342900">
                  <a:moveTo>
                    <a:pt x="678942" y="242316"/>
                  </a:moveTo>
                  <a:lnTo>
                    <a:pt x="677900" y="188988"/>
                  </a:lnTo>
                  <a:lnTo>
                    <a:pt x="673582" y="143687"/>
                  </a:lnTo>
                  <a:lnTo>
                    <a:pt x="666140" y="101511"/>
                  </a:lnTo>
                  <a:lnTo>
                    <a:pt x="655688" y="57543"/>
                  </a:lnTo>
                  <a:lnTo>
                    <a:pt x="642366" y="6858"/>
                  </a:lnTo>
                  <a:lnTo>
                    <a:pt x="640842" y="0"/>
                  </a:lnTo>
                  <a:lnTo>
                    <a:pt x="603504" y="9144"/>
                  </a:lnTo>
                  <a:lnTo>
                    <a:pt x="605028" y="16764"/>
                  </a:lnTo>
                  <a:lnTo>
                    <a:pt x="617994" y="64122"/>
                  </a:lnTo>
                  <a:lnTo>
                    <a:pt x="628230" y="107048"/>
                  </a:lnTo>
                  <a:lnTo>
                    <a:pt x="635571" y="148844"/>
                  </a:lnTo>
                  <a:lnTo>
                    <a:pt x="639826" y="192836"/>
                  </a:lnTo>
                  <a:lnTo>
                    <a:pt x="640842" y="242316"/>
                  </a:lnTo>
                  <a:lnTo>
                    <a:pt x="640842" y="275082"/>
                  </a:lnTo>
                  <a:lnTo>
                    <a:pt x="678942" y="275082"/>
                  </a:lnTo>
                  <a:lnTo>
                    <a:pt x="678942" y="242316"/>
                  </a:lnTo>
                  <a:close/>
                </a:path>
              </a:pathLst>
            </a:custGeom>
            <a:solidFill>
              <a:srgbClr val="F0720A"/>
            </a:solidFill>
          </p:spPr>
          <p:txBody>
            <a:bodyPr wrap="square" lIns="0" tIns="0" rIns="0" bIns="0" rtlCol="0"/>
            <a:lstStyle/>
            <a:p>
              <a:endParaRPr/>
            </a:p>
          </p:txBody>
        </p:sp>
      </p:grpSp>
      <p:sp>
        <p:nvSpPr>
          <p:cNvPr id="57" name="object 55">
            <a:extLst>
              <a:ext uri="{FF2B5EF4-FFF2-40B4-BE49-F238E27FC236}">
                <a16:creationId xmlns:a16="http://schemas.microsoft.com/office/drawing/2014/main" id="{1C9A5026-D499-41F8-9242-393EAADAED1A}"/>
              </a:ext>
            </a:extLst>
          </p:cNvPr>
          <p:cNvSpPr txBox="1"/>
          <p:nvPr/>
        </p:nvSpPr>
        <p:spPr>
          <a:xfrm>
            <a:off x="6775837" y="3385630"/>
            <a:ext cx="558800" cy="185420"/>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Meiryo UI"/>
                <a:cs typeface="Meiryo UI"/>
              </a:rPr>
              <a:t>霍尔果斯</a:t>
            </a:r>
            <a:endParaRPr sz="1050">
              <a:latin typeface="Meiryo UI"/>
              <a:cs typeface="Meiryo UI"/>
            </a:endParaRPr>
          </a:p>
        </p:txBody>
      </p:sp>
      <p:grpSp>
        <p:nvGrpSpPr>
          <p:cNvPr id="58" name="object 56">
            <a:extLst>
              <a:ext uri="{FF2B5EF4-FFF2-40B4-BE49-F238E27FC236}">
                <a16:creationId xmlns:a16="http://schemas.microsoft.com/office/drawing/2014/main" id="{A93BDD60-1E25-408A-B33D-9D02D8703A2E}"/>
              </a:ext>
            </a:extLst>
          </p:cNvPr>
          <p:cNvGrpSpPr/>
          <p:nvPr/>
        </p:nvGrpSpPr>
        <p:grpSpPr>
          <a:xfrm>
            <a:off x="8083181" y="4267773"/>
            <a:ext cx="699770" cy="184150"/>
            <a:chOff x="7283081" y="4796028"/>
            <a:chExt cx="699770" cy="184150"/>
          </a:xfrm>
        </p:grpSpPr>
        <p:pic>
          <p:nvPicPr>
            <p:cNvPr id="59" name="object 57">
              <a:extLst>
                <a:ext uri="{FF2B5EF4-FFF2-40B4-BE49-F238E27FC236}">
                  <a16:creationId xmlns:a16="http://schemas.microsoft.com/office/drawing/2014/main" id="{0FABF4D7-8BEA-4E62-A784-F175CA862F53}"/>
                </a:ext>
              </a:extLst>
            </p:cNvPr>
            <p:cNvPicPr/>
            <p:nvPr/>
          </p:nvPicPr>
          <p:blipFill>
            <a:blip r:embed="rId15" cstate="print"/>
            <a:stretch>
              <a:fillRect/>
            </a:stretch>
          </p:blipFill>
          <p:spPr>
            <a:xfrm>
              <a:off x="7283081" y="4796028"/>
              <a:ext cx="71627" cy="79247"/>
            </a:xfrm>
            <a:prstGeom prst="rect">
              <a:avLst/>
            </a:prstGeom>
          </p:spPr>
        </p:pic>
        <p:pic>
          <p:nvPicPr>
            <p:cNvPr id="60" name="object 58">
              <a:extLst>
                <a:ext uri="{FF2B5EF4-FFF2-40B4-BE49-F238E27FC236}">
                  <a16:creationId xmlns:a16="http://schemas.microsoft.com/office/drawing/2014/main" id="{6F29C0F1-C51B-448E-B346-5BF3B3B44146}"/>
                </a:ext>
              </a:extLst>
            </p:cNvPr>
            <p:cNvPicPr/>
            <p:nvPr/>
          </p:nvPicPr>
          <p:blipFill>
            <a:blip r:embed="rId16" cstate="print"/>
            <a:stretch>
              <a:fillRect/>
            </a:stretch>
          </p:blipFill>
          <p:spPr>
            <a:xfrm>
              <a:off x="7503287" y="4899660"/>
              <a:ext cx="71627" cy="80010"/>
            </a:xfrm>
            <a:prstGeom prst="rect">
              <a:avLst/>
            </a:prstGeom>
          </p:spPr>
        </p:pic>
        <p:pic>
          <p:nvPicPr>
            <p:cNvPr id="61" name="object 59">
              <a:extLst>
                <a:ext uri="{FF2B5EF4-FFF2-40B4-BE49-F238E27FC236}">
                  <a16:creationId xmlns:a16="http://schemas.microsoft.com/office/drawing/2014/main" id="{D225FBAA-99B7-4285-A173-87E8F6B4ECBB}"/>
                </a:ext>
              </a:extLst>
            </p:cNvPr>
            <p:cNvPicPr/>
            <p:nvPr/>
          </p:nvPicPr>
          <p:blipFill>
            <a:blip r:embed="rId17" cstate="print"/>
            <a:stretch>
              <a:fillRect/>
            </a:stretch>
          </p:blipFill>
          <p:spPr>
            <a:xfrm>
              <a:off x="7910969" y="4833366"/>
              <a:ext cx="71627" cy="80010"/>
            </a:xfrm>
            <a:prstGeom prst="rect">
              <a:avLst/>
            </a:prstGeom>
          </p:spPr>
        </p:pic>
      </p:grpSp>
      <p:sp>
        <p:nvSpPr>
          <p:cNvPr id="62" name="object 60">
            <a:extLst>
              <a:ext uri="{FF2B5EF4-FFF2-40B4-BE49-F238E27FC236}">
                <a16:creationId xmlns:a16="http://schemas.microsoft.com/office/drawing/2014/main" id="{9CBFA1A2-0F03-407F-A658-45A309E1B044}"/>
              </a:ext>
            </a:extLst>
          </p:cNvPr>
          <p:cNvSpPr txBox="1"/>
          <p:nvPr/>
        </p:nvSpPr>
        <p:spPr>
          <a:xfrm>
            <a:off x="8718175" y="4396804"/>
            <a:ext cx="228600" cy="147320"/>
          </a:xfrm>
          <a:prstGeom prst="rect">
            <a:avLst/>
          </a:prstGeom>
        </p:spPr>
        <p:txBody>
          <a:bodyPr vert="horz" wrap="square" lIns="0" tIns="12065" rIns="0" bIns="0" rtlCol="0">
            <a:spAutoFit/>
          </a:bodyPr>
          <a:lstStyle/>
          <a:p>
            <a:pPr marL="12700">
              <a:lnSpc>
                <a:spcPct val="100000"/>
              </a:lnSpc>
              <a:spcBef>
                <a:spcPts val="95"/>
              </a:spcBef>
            </a:pPr>
            <a:r>
              <a:rPr sz="800" b="1" spc="-30" dirty="0">
                <a:latin typeface="Meiryo UI"/>
                <a:cs typeface="Meiryo UI"/>
              </a:rPr>
              <a:t>武漢</a:t>
            </a:r>
            <a:endParaRPr sz="800">
              <a:latin typeface="Meiryo UI"/>
              <a:cs typeface="Meiryo UI"/>
            </a:endParaRPr>
          </a:p>
        </p:txBody>
      </p:sp>
      <p:grpSp>
        <p:nvGrpSpPr>
          <p:cNvPr id="63" name="object 61">
            <a:extLst>
              <a:ext uri="{FF2B5EF4-FFF2-40B4-BE49-F238E27FC236}">
                <a16:creationId xmlns:a16="http://schemas.microsoft.com/office/drawing/2014/main" id="{9188C34C-391A-4ACD-982B-160CD4F3D1D6}"/>
              </a:ext>
            </a:extLst>
          </p:cNvPr>
          <p:cNvGrpSpPr/>
          <p:nvPr/>
        </p:nvGrpSpPr>
        <p:grpSpPr>
          <a:xfrm>
            <a:off x="8216531" y="2753679"/>
            <a:ext cx="1073785" cy="1487170"/>
            <a:chOff x="7416431" y="3281934"/>
            <a:chExt cx="1073785" cy="1487170"/>
          </a:xfrm>
        </p:grpSpPr>
        <p:sp>
          <p:nvSpPr>
            <p:cNvPr id="64" name="object 62">
              <a:extLst>
                <a:ext uri="{FF2B5EF4-FFF2-40B4-BE49-F238E27FC236}">
                  <a16:creationId xmlns:a16="http://schemas.microsoft.com/office/drawing/2014/main" id="{08CC1085-4326-44C2-A20F-AF2D0C0CEB62}"/>
                </a:ext>
              </a:extLst>
            </p:cNvPr>
            <p:cNvSpPr/>
            <p:nvPr/>
          </p:nvSpPr>
          <p:spPr>
            <a:xfrm>
              <a:off x="7416432" y="3281933"/>
              <a:ext cx="386080" cy="630555"/>
            </a:xfrm>
            <a:custGeom>
              <a:avLst/>
              <a:gdLst/>
              <a:ahLst/>
              <a:cxnLst/>
              <a:rect l="l" t="t" r="r" b="b"/>
              <a:pathLst>
                <a:path w="386079" h="630554">
                  <a:moveTo>
                    <a:pt x="385572" y="596646"/>
                  </a:moveTo>
                  <a:lnTo>
                    <a:pt x="364998" y="585216"/>
                  </a:lnTo>
                  <a:lnTo>
                    <a:pt x="340321" y="571601"/>
                  </a:lnTo>
                  <a:lnTo>
                    <a:pt x="315391" y="557263"/>
                  </a:lnTo>
                  <a:lnTo>
                    <a:pt x="291071" y="542036"/>
                  </a:lnTo>
                  <a:lnTo>
                    <a:pt x="268224" y="525780"/>
                  </a:lnTo>
                  <a:lnTo>
                    <a:pt x="256032" y="517398"/>
                  </a:lnTo>
                  <a:lnTo>
                    <a:pt x="209905" y="479463"/>
                  </a:lnTo>
                  <a:lnTo>
                    <a:pt x="171602" y="417093"/>
                  </a:lnTo>
                  <a:lnTo>
                    <a:pt x="158496" y="373380"/>
                  </a:lnTo>
                  <a:lnTo>
                    <a:pt x="154686" y="347472"/>
                  </a:lnTo>
                  <a:lnTo>
                    <a:pt x="153162" y="338328"/>
                  </a:lnTo>
                  <a:lnTo>
                    <a:pt x="144957" y="305181"/>
                  </a:lnTo>
                  <a:lnTo>
                    <a:pt x="130670" y="279476"/>
                  </a:lnTo>
                  <a:lnTo>
                    <a:pt x="113906" y="255968"/>
                  </a:lnTo>
                  <a:lnTo>
                    <a:pt x="98298" y="229362"/>
                  </a:lnTo>
                  <a:lnTo>
                    <a:pt x="66967" y="186207"/>
                  </a:lnTo>
                  <a:lnTo>
                    <a:pt x="52082" y="171018"/>
                  </a:lnTo>
                  <a:lnTo>
                    <a:pt x="39624" y="154686"/>
                  </a:lnTo>
                  <a:lnTo>
                    <a:pt x="38862" y="153162"/>
                  </a:lnTo>
                  <a:lnTo>
                    <a:pt x="38862" y="151638"/>
                  </a:lnTo>
                  <a:lnTo>
                    <a:pt x="38100" y="147828"/>
                  </a:lnTo>
                  <a:lnTo>
                    <a:pt x="38100" y="144780"/>
                  </a:lnTo>
                  <a:lnTo>
                    <a:pt x="44500" y="113880"/>
                  </a:lnTo>
                  <a:lnTo>
                    <a:pt x="54025" y="80937"/>
                  </a:lnTo>
                  <a:lnTo>
                    <a:pt x="64909" y="48298"/>
                  </a:lnTo>
                  <a:lnTo>
                    <a:pt x="75438" y="18288"/>
                  </a:lnTo>
                  <a:lnTo>
                    <a:pt x="75438" y="17526"/>
                  </a:lnTo>
                  <a:lnTo>
                    <a:pt x="41910" y="0"/>
                  </a:lnTo>
                  <a:lnTo>
                    <a:pt x="40386" y="2286"/>
                  </a:lnTo>
                  <a:lnTo>
                    <a:pt x="28498" y="36715"/>
                  </a:lnTo>
                  <a:lnTo>
                    <a:pt x="16129" y="73990"/>
                  </a:lnTo>
                  <a:lnTo>
                    <a:pt x="5791" y="111620"/>
                  </a:lnTo>
                  <a:lnTo>
                    <a:pt x="0" y="147066"/>
                  </a:lnTo>
                  <a:lnTo>
                    <a:pt x="762" y="153162"/>
                  </a:lnTo>
                  <a:lnTo>
                    <a:pt x="762" y="155448"/>
                  </a:lnTo>
                  <a:lnTo>
                    <a:pt x="2286" y="163830"/>
                  </a:lnTo>
                  <a:lnTo>
                    <a:pt x="4572" y="168402"/>
                  </a:lnTo>
                  <a:lnTo>
                    <a:pt x="6096" y="172974"/>
                  </a:lnTo>
                  <a:lnTo>
                    <a:pt x="18834" y="190817"/>
                  </a:lnTo>
                  <a:lnTo>
                    <a:pt x="38100" y="211201"/>
                  </a:lnTo>
                  <a:lnTo>
                    <a:pt x="50558" y="224447"/>
                  </a:lnTo>
                  <a:lnTo>
                    <a:pt x="61722" y="240792"/>
                  </a:lnTo>
                  <a:lnTo>
                    <a:pt x="63246" y="243840"/>
                  </a:lnTo>
                  <a:lnTo>
                    <a:pt x="65532" y="247650"/>
                  </a:lnTo>
                  <a:lnTo>
                    <a:pt x="80111" y="274637"/>
                  </a:lnTo>
                  <a:lnTo>
                    <a:pt x="96583" y="296621"/>
                  </a:lnTo>
                  <a:lnTo>
                    <a:pt x="110286" y="320217"/>
                  </a:lnTo>
                  <a:lnTo>
                    <a:pt x="116586" y="352044"/>
                  </a:lnTo>
                  <a:lnTo>
                    <a:pt x="118110" y="361950"/>
                  </a:lnTo>
                  <a:lnTo>
                    <a:pt x="121158" y="384048"/>
                  </a:lnTo>
                  <a:lnTo>
                    <a:pt x="124206" y="393954"/>
                  </a:lnTo>
                  <a:lnTo>
                    <a:pt x="141795" y="444919"/>
                  </a:lnTo>
                  <a:lnTo>
                    <a:pt x="162661" y="482727"/>
                  </a:lnTo>
                  <a:lnTo>
                    <a:pt x="191731" y="514819"/>
                  </a:lnTo>
                  <a:lnTo>
                    <a:pt x="233934" y="548640"/>
                  </a:lnTo>
                  <a:lnTo>
                    <a:pt x="246126" y="557022"/>
                  </a:lnTo>
                  <a:lnTo>
                    <a:pt x="252222" y="561594"/>
                  </a:lnTo>
                  <a:lnTo>
                    <a:pt x="275043" y="577176"/>
                  </a:lnTo>
                  <a:lnTo>
                    <a:pt x="298602" y="591604"/>
                  </a:lnTo>
                  <a:lnTo>
                    <a:pt x="322580" y="605320"/>
                  </a:lnTo>
                  <a:lnTo>
                    <a:pt x="367284" y="630174"/>
                  </a:lnTo>
                  <a:lnTo>
                    <a:pt x="385572" y="596646"/>
                  </a:lnTo>
                  <a:close/>
                </a:path>
              </a:pathLst>
            </a:custGeom>
            <a:solidFill>
              <a:srgbClr val="1F6792"/>
            </a:solidFill>
          </p:spPr>
          <p:txBody>
            <a:bodyPr wrap="square" lIns="0" tIns="0" rIns="0" bIns="0" rtlCol="0"/>
            <a:lstStyle/>
            <a:p>
              <a:endParaRPr/>
            </a:p>
          </p:txBody>
        </p:sp>
        <p:sp>
          <p:nvSpPr>
            <p:cNvPr id="65" name="object 63">
              <a:extLst>
                <a:ext uri="{FF2B5EF4-FFF2-40B4-BE49-F238E27FC236}">
                  <a16:creationId xmlns:a16="http://schemas.microsoft.com/office/drawing/2014/main" id="{A854EF50-E026-4EE8-BD77-1766DDAC2FCF}"/>
                </a:ext>
              </a:extLst>
            </p:cNvPr>
            <p:cNvSpPr/>
            <p:nvPr/>
          </p:nvSpPr>
          <p:spPr>
            <a:xfrm>
              <a:off x="7790573" y="3882390"/>
              <a:ext cx="360680" cy="744220"/>
            </a:xfrm>
            <a:custGeom>
              <a:avLst/>
              <a:gdLst/>
              <a:ahLst/>
              <a:cxnLst/>
              <a:rect l="l" t="t" r="r" b="b"/>
              <a:pathLst>
                <a:path w="360679" h="744220">
                  <a:moveTo>
                    <a:pt x="339089" y="300228"/>
                  </a:moveTo>
                  <a:lnTo>
                    <a:pt x="313872" y="225854"/>
                  </a:lnTo>
                  <a:lnTo>
                    <a:pt x="284083" y="184125"/>
                  </a:lnTo>
                  <a:lnTo>
                    <a:pt x="248463" y="143616"/>
                  </a:lnTo>
                  <a:lnTo>
                    <a:pt x="211846" y="107194"/>
                  </a:lnTo>
                  <a:lnTo>
                    <a:pt x="179069" y="77724"/>
                  </a:lnTo>
                  <a:lnTo>
                    <a:pt x="168401" y="69342"/>
                  </a:lnTo>
                  <a:lnTo>
                    <a:pt x="158495" y="60960"/>
                  </a:lnTo>
                  <a:lnTo>
                    <a:pt x="130453" y="43893"/>
                  </a:lnTo>
                  <a:lnTo>
                    <a:pt x="95502" y="29698"/>
                  </a:lnTo>
                  <a:lnTo>
                    <a:pt x="59281" y="16847"/>
                  </a:lnTo>
                  <a:lnTo>
                    <a:pt x="27431" y="3810"/>
                  </a:lnTo>
                  <a:lnTo>
                    <a:pt x="22859" y="762"/>
                  </a:lnTo>
                  <a:lnTo>
                    <a:pt x="21335" y="0"/>
                  </a:lnTo>
                  <a:lnTo>
                    <a:pt x="0" y="31242"/>
                  </a:lnTo>
                  <a:lnTo>
                    <a:pt x="3809" y="33528"/>
                  </a:lnTo>
                  <a:lnTo>
                    <a:pt x="6857" y="35814"/>
                  </a:lnTo>
                  <a:lnTo>
                    <a:pt x="10667" y="38100"/>
                  </a:lnTo>
                  <a:lnTo>
                    <a:pt x="43476" y="51936"/>
                  </a:lnTo>
                  <a:lnTo>
                    <a:pt x="80962" y="65050"/>
                  </a:lnTo>
                  <a:lnTo>
                    <a:pt x="116638" y="79739"/>
                  </a:lnTo>
                  <a:lnTo>
                    <a:pt x="174497" y="124206"/>
                  </a:lnTo>
                  <a:lnTo>
                    <a:pt x="206164" y="154839"/>
                  </a:lnTo>
                  <a:lnTo>
                    <a:pt x="242949" y="194462"/>
                  </a:lnTo>
                  <a:lnTo>
                    <a:pt x="275798" y="236866"/>
                  </a:lnTo>
                  <a:lnTo>
                    <a:pt x="295655" y="275844"/>
                  </a:lnTo>
                  <a:lnTo>
                    <a:pt x="300989" y="302514"/>
                  </a:lnTo>
                  <a:lnTo>
                    <a:pt x="301751" y="308610"/>
                  </a:lnTo>
                  <a:lnTo>
                    <a:pt x="301751" y="549582"/>
                  </a:lnTo>
                  <a:lnTo>
                    <a:pt x="305848" y="567498"/>
                  </a:lnTo>
                  <a:lnTo>
                    <a:pt x="315401" y="605599"/>
                  </a:lnTo>
                  <a:lnTo>
                    <a:pt x="321162" y="641521"/>
                  </a:lnTo>
                  <a:lnTo>
                    <a:pt x="321162" y="423623"/>
                  </a:lnTo>
                  <a:lnTo>
                    <a:pt x="328298" y="381852"/>
                  </a:lnTo>
                  <a:lnTo>
                    <a:pt x="336829" y="340035"/>
                  </a:lnTo>
                  <a:lnTo>
                    <a:pt x="339089" y="300228"/>
                  </a:lnTo>
                  <a:close/>
                </a:path>
                <a:path w="360679" h="744220">
                  <a:moveTo>
                    <a:pt x="321558" y="727635"/>
                  </a:moveTo>
                  <a:lnTo>
                    <a:pt x="321558" y="643986"/>
                  </a:lnTo>
                  <a:lnTo>
                    <a:pt x="320039" y="682752"/>
                  </a:lnTo>
                  <a:lnTo>
                    <a:pt x="318515" y="685800"/>
                  </a:lnTo>
                  <a:lnTo>
                    <a:pt x="315467" y="688848"/>
                  </a:lnTo>
                  <a:lnTo>
                    <a:pt x="315467" y="688594"/>
                  </a:lnTo>
                  <a:lnTo>
                    <a:pt x="313943" y="689610"/>
                  </a:lnTo>
                  <a:lnTo>
                    <a:pt x="297622" y="695637"/>
                  </a:lnTo>
                  <a:lnTo>
                    <a:pt x="280354" y="699711"/>
                  </a:lnTo>
                  <a:lnTo>
                    <a:pt x="262735" y="702734"/>
                  </a:lnTo>
                  <a:lnTo>
                    <a:pt x="245363" y="705612"/>
                  </a:lnTo>
                  <a:lnTo>
                    <a:pt x="241553" y="707136"/>
                  </a:lnTo>
                  <a:lnTo>
                    <a:pt x="250697" y="743712"/>
                  </a:lnTo>
                  <a:lnTo>
                    <a:pt x="254507" y="742950"/>
                  </a:lnTo>
                  <a:lnTo>
                    <a:pt x="273747" y="739410"/>
                  </a:lnTo>
                  <a:lnTo>
                    <a:pt x="293646" y="735877"/>
                  </a:lnTo>
                  <a:lnTo>
                    <a:pt x="313026" y="731118"/>
                  </a:lnTo>
                  <a:lnTo>
                    <a:pt x="315467" y="730121"/>
                  </a:lnTo>
                  <a:lnTo>
                    <a:pt x="315467" y="688848"/>
                  </a:lnTo>
                  <a:lnTo>
                    <a:pt x="316229" y="688086"/>
                  </a:lnTo>
                  <a:lnTo>
                    <a:pt x="316229" y="729810"/>
                  </a:lnTo>
                  <a:lnTo>
                    <a:pt x="321558" y="727635"/>
                  </a:lnTo>
                  <a:close/>
                </a:path>
                <a:path w="360679" h="744220">
                  <a:moveTo>
                    <a:pt x="301751" y="549582"/>
                  </a:moveTo>
                  <a:lnTo>
                    <a:pt x="301751" y="308610"/>
                  </a:lnTo>
                  <a:lnTo>
                    <a:pt x="300863" y="323599"/>
                  </a:lnTo>
                  <a:lnTo>
                    <a:pt x="298303" y="338399"/>
                  </a:lnTo>
                  <a:lnTo>
                    <a:pt x="295372" y="353163"/>
                  </a:lnTo>
                  <a:lnTo>
                    <a:pt x="293369" y="368046"/>
                  </a:lnTo>
                  <a:lnTo>
                    <a:pt x="291083" y="375666"/>
                  </a:lnTo>
                  <a:lnTo>
                    <a:pt x="287273" y="393192"/>
                  </a:lnTo>
                  <a:lnTo>
                    <a:pt x="283753" y="411613"/>
                  </a:lnTo>
                  <a:lnTo>
                    <a:pt x="282197" y="431244"/>
                  </a:lnTo>
                  <a:lnTo>
                    <a:pt x="282798" y="450899"/>
                  </a:lnTo>
                  <a:lnTo>
                    <a:pt x="285749" y="469392"/>
                  </a:lnTo>
                  <a:lnTo>
                    <a:pt x="287273" y="481584"/>
                  </a:lnTo>
                  <a:lnTo>
                    <a:pt x="291845" y="504444"/>
                  </a:lnTo>
                  <a:lnTo>
                    <a:pt x="297179" y="529590"/>
                  </a:lnTo>
                  <a:lnTo>
                    <a:pt x="301751" y="549582"/>
                  </a:lnTo>
                  <a:close/>
                </a:path>
                <a:path w="360679" h="744220">
                  <a:moveTo>
                    <a:pt x="317753" y="686562"/>
                  </a:moveTo>
                  <a:lnTo>
                    <a:pt x="313943" y="689610"/>
                  </a:lnTo>
                  <a:lnTo>
                    <a:pt x="316229" y="688086"/>
                  </a:lnTo>
                  <a:lnTo>
                    <a:pt x="317753" y="686562"/>
                  </a:lnTo>
                  <a:close/>
                </a:path>
                <a:path w="360679" h="744220">
                  <a:moveTo>
                    <a:pt x="360384" y="654066"/>
                  </a:moveTo>
                  <a:lnTo>
                    <a:pt x="352853" y="599341"/>
                  </a:lnTo>
                  <a:lnTo>
                    <a:pt x="339584" y="544602"/>
                  </a:lnTo>
                  <a:lnTo>
                    <a:pt x="329183" y="497586"/>
                  </a:lnTo>
                  <a:lnTo>
                    <a:pt x="324611" y="473964"/>
                  </a:lnTo>
                  <a:lnTo>
                    <a:pt x="323087" y="463296"/>
                  </a:lnTo>
                  <a:lnTo>
                    <a:pt x="321162" y="423623"/>
                  </a:lnTo>
                  <a:lnTo>
                    <a:pt x="321162" y="641521"/>
                  </a:lnTo>
                  <a:lnTo>
                    <a:pt x="321558" y="643986"/>
                  </a:lnTo>
                  <a:lnTo>
                    <a:pt x="321558" y="727635"/>
                  </a:lnTo>
                  <a:lnTo>
                    <a:pt x="330707" y="723900"/>
                  </a:lnTo>
                  <a:lnTo>
                    <a:pt x="336803" y="720090"/>
                  </a:lnTo>
                  <a:lnTo>
                    <a:pt x="337565" y="720090"/>
                  </a:lnTo>
                  <a:lnTo>
                    <a:pt x="338327" y="719328"/>
                  </a:lnTo>
                  <a:lnTo>
                    <a:pt x="338327" y="718566"/>
                  </a:lnTo>
                  <a:lnTo>
                    <a:pt x="342137" y="716280"/>
                  </a:lnTo>
                  <a:lnTo>
                    <a:pt x="343661" y="714756"/>
                  </a:lnTo>
                  <a:lnTo>
                    <a:pt x="343661" y="713994"/>
                  </a:lnTo>
                  <a:lnTo>
                    <a:pt x="346709" y="710946"/>
                  </a:lnTo>
                  <a:lnTo>
                    <a:pt x="350519" y="706374"/>
                  </a:lnTo>
                  <a:lnTo>
                    <a:pt x="353567" y="701040"/>
                  </a:lnTo>
                  <a:lnTo>
                    <a:pt x="360384" y="654066"/>
                  </a:lnTo>
                  <a:close/>
                </a:path>
              </a:pathLst>
            </a:custGeom>
            <a:solidFill>
              <a:srgbClr val="F0720A"/>
            </a:solidFill>
          </p:spPr>
          <p:txBody>
            <a:bodyPr wrap="square" lIns="0" tIns="0" rIns="0" bIns="0" rtlCol="0"/>
            <a:lstStyle/>
            <a:p>
              <a:endParaRPr/>
            </a:p>
          </p:txBody>
        </p:sp>
        <p:pic>
          <p:nvPicPr>
            <p:cNvPr id="66" name="object 64">
              <a:extLst>
                <a:ext uri="{FF2B5EF4-FFF2-40B4-BE49-F238E27FC236}">
                  <a16:creationId xmlns:a16="http://schemas.microsoft.com/office/drawing/2014/main" id="{65568C33-AF7A-46FD-89C1-71FAB54F94D1}"/>
                </a:ext>
              </a:extLst>
            </p:cNvPr>
            <p:cNvPicPr/>
            <p:nvPr/>
          </p:nvPicPr>
          <p:blipFill>
            <a:blip r:embed="rId18" cstate="print"/>
            <a:stretch>
              <a:fillRect/>
            </a:stretch>
          </p:blipFill>
          <p:spPr>
            <a:xfrm>
              <a:off x="7673975" y="3773424"/>
              <a:ext cx="246634" cy="237743"/>
            </a:xfrm>
            <a:prstGeom prst="rect">
              <a:avLst/>
            </a:prstGeom>
          </p:spPr>
        </p:pic>
        <p:sp>
          <p:nvSpPr>
            <p:cNvPr id="67" name="object 65">
              <a:extLst>
                <a:ext uri="{FF2B5EF4-FFF2-40B4-BE49-F238E27FC236}">
                  <a16:creationId xmlns:a16="http://schemas.microsoft.com/office/drawing/2014/main" id="{77A3082E-10A4-4AB4-AEDD-A923AE3872D7}"/>
                </a:ext>
              </a:extLst>
            </p:cNvPr>
            <p:cNvSpPr/>
            <p:nvPr/>
          </p:nvSpPr>
          <p:spPr>
            <a:xfrm>
              <a:off x="8032115" y="3880865"/>
              <a:ext cx="458470" cy="887730"/>
            </a:xfrm>
            <a:custGeom>
              <a:avLst/>
              <a:gdLst/>
              <a:ahLst/>
              <a:cxnLst/>
              <a:rect l="l" t="t" r="r" b="b"/>
              <a:pathLst>
                <a:path w="458470" h="887729">
                  <a:moveTo>
                    <a:pt x="457962" y="9906"/>
                  </a:moveTo>
                  <a:lnTo>
                    <a:pt x="420624" y="0"/>
                  </a:lnTo>
                  <a:lnTo>
                    <a:pt x="419100" y="6858"/>
                  </a:lnTo>
                  <a:lnTo>
                    <a:pt x="416814" y="14478"/>
                  </a:lnTo>
                  <a:lnTo>
                    <a:pt x="403999" y="62293"/>
                  </a:lnTo>
                  <a:lnTo>
                    <a:pt x="391858" y="110350"/>
                  </a:lnTo>
                  <a:lnTo>
                    <a:pt x="375716" y="175501"/>
                  </a:lnTo>
                  <a:lnTo>
                    <a:pt x="372618" y="173736"/>
                  </a:lnTo>
                  <a:lnTo>
                    <a:pt x="368046" y="181356"/>
                  </a:lnTo>
                  <a:lnTo>
                    <a:pt x="364236" y="188214"/>
                  </a:lnTo>
                  <a:lnTo>
                    <a:pt x="355854" y="200406"/>
                  </a:lnTo>
                  <a:lnTo>
                    <a:pt x="352044" y="204978"/>
                  </a:lnTo>
                  <a:lnTo>
                    <a:pt x="348234" y="208788"/>
                  </a:lnTo>
                  <a:lnTo>
                    <a:pt x="346710" y="209550"/>
                  </a:lnTo>
                  <a:lnTo>
                    <a:pt x="345186" y="211074"/>
                  </a:lnTo>
                  <a:lnTo>
                    <a:pt x="343662" y="211836"/>
                  </a:lnTo>
                  <a:lnTo>
                    <a:pt x="342138" y="211836"/>
                  </a:lnTo>
                  <a:lnTo>
                    <a:pt x="341376" y="212598"/>
                  </a:lnTo>
                  <a:lnTo>
                    <a:pt x="339090" y="212598"/>
                  </a:lnTo>
                  <a:lnTo>
                    <a:pt x="331863" y="211112"/>
                  </a:lnTo>
                  <a:lnTo>
                    <a:pt x="323697" y="207899"/>
                  </a:lnTo>
                  <a:lnTo>
                    <a:pt x="315214" y="204177"/>
                  </a:lnTo>
                  <a:lnTo>
                    <a:pt x="307086" y="201168"/>
                  </a:lnTo>
                  <a:lnTo>
                    <a:pt x="287274" y="196596"/>
                  </a:lnTo>
                  <a:lnTo>
                    <a:pt x="201599" y="183705"/>
                  </a:lnTo>
                  <a:lnTo>
                    <a:pt x="157251" y="179539"/>
                  </a:lnTo>
                  <a:lnTo>
                    <a:pt x="117348" y="180594"/>
                  </a:lnTo>
                  <a:lnTo>
                    <a:pt x="112776" y="182118"/>
                  </a:lnTo>
                  <a:lnTo>
                    <a:pt x="104394" y="185928"/>
                  </a:lnTo>
                  <a:lnTo>
                    <a:pt x="103632" y="185928"/>
                  </a:lnTo>
                  <a:lnTo>
                    <a:pt x="102870" y="186690"/>
                  </a:lnTo>
                  <a:lnTo>
                    <a:pt x="102108" y="186690"/>
                  </a:lnTo>
                  <a:lnTo>
                    <a:pt x="92202" y="192786"/>
                  </a:lnTo>
                  <a:lnTo>
                    <a:pt x="83820" y="199644"/>
                  </a:lnTo>
                  <a:lnTo>
                    <a:pt x="76200" y="207264"/>
                  </a:lnTo>
                  <a:lnTo>
                    <a:pt x="59728" y="233680"/>
                  </a:lnTo>
                  <a:lnTo>
                    <a:pt x="53517" y="255866"/>
                  </a:lnTo>
                  <a:lnTo>
                    <a:pt x="53682" y="279082"/>
                  </a:lnTo>
                  <a:lnTo>
                    <a:pt x="56388" y="308610"/>
                  </a:lnTo>
                  <a:lnTo>
                    <a:pt x="56388" y="314706"/>
                  </a:lnTo>
                  <a:lnTo>
                    <a:pt x="55626" y="320040"/>
                  </a:lnTo>
                  <a:lnTo>
                    <a:pt x="51523" y="358990"/>
                  </a:lnTo>
                  <a:lnTo>
                    <a:pt x="46824" y="396417"/>
                  </a:lnTo>
                  <a:lnTo>
                    <a:pt x="44615" y="434327"/>
                  </a:lnTo>
                  <a:lnTo>
                    <a:pt x="48006" y="474726"/>
                  </a:lnTo>
                  <a:lnTo>
                    <a:pt x="50292" y="484632"/>
                  </a:lnTo>
                  <a:lnTo>
                    <a:pt x="53340" y="494538"/>
                  </a:lnTo>
                  <a:lnTo>
                    <a:pt x="55626" y="504444"/>
                  </a:lnTo>
                  <a:lnTo>
                    <a:pt x="71996" y="547255"/>
                  </a:lnTo>
                  <a:lnTo>
                    <a:pt x="85280" y="579869"/>
                  </a:lnTo>
                  <a:lnTo>
                    <a:pt x="91732" y="595083"/>
                  </a:lnTo>
                  <a:lnTo>
                    <a:pt x="88392" y="601218"/>
                  </a:lnTo>
                  <a:lnTo>
                    <a:pt x="86868" y="607314"/>
                  </a:lnTo>
                  <a:lnTo>
                    <a:pt x="82359" y="642226"/>
                  </a:lnTo>
                  <a:lnTo>
                    <a:pt x="78854" y="672338"/>
                  </a:lnTo>
                  <a:lnTo>
                    <a:pt x="63728" y="694524"/>
                  </a:lnTo>
                  <a:lnTo>
                    <a:pt x="24384" y="705612"/>
                  </a:lnTo>
                  <a:lnTo>
                    <a:pt x="16764" y="706374"/>
                  </a:lnTo>
                  <a:lnTo>
                    <a:pt x="0" y="707136"/>
                  </a:lnTo>
                  <a:lnTo>
                    <a:pt x="2286" y="745236"/>
                  </a:lnTo>
                  <a:lnTo>
                    <a:pt x="57759" y="738797"/>
                  </a:lnTo>
                  <a:lnTo>
                    <a:pt x="93827" y="718985"/>
                  </a:lnTo>
                  <a:lnTo>
                    <a:pt x="114300" y="686562"/>
                  </a:lnTo>
                  <a:lnTo>
                    <a:pt x="119392" y="658952"/>
                  </a:lnTo>
                  <a:lnTo>
                    <a:pt x="142430" y="708596"/>
                  </a:lnTo>
                  <a:lnTo>
                    <a:pt x="166357" y="752665"/>
                  </a:lnTo>
                  <a:lnTo>
                    <a:pt x="192455" y="795502"/>
                  </a:lnTo>
                  <a:lnTo>
                    <a:pt x="220218" y="837438"/>
                  </a:lnTo>
                  <a:lnTo>
                    <a:pt x="230124" y="854202"/>
                  </a:lnTo>
                  <a:lnTo>
                    <a:pt x="248412" y="887730"/>
                  </a:lnTo>
                  <a:lnTo>
                    <a:pt x="281940" y="869442"/>
                  </a:lnTo>
                  <a:lnTo>
                    <a:pt x="272796" y="852678"/>
                  </a:lnTo>
                  <a:lnTo>
                    <a:pt x="262890" y="835152"/>
                  </a:lnTo>
                  <a:lnTo>
                    <a:pt x="253746" y="818388"/>
                  </a:lnTo>
                  <a:lnTo>
                    <a:pt x="224612" y="775246"/>
                  </a:lnTo>
                  <a:lnTo>
                    <a:pt x="197827" y="730872"/>
                  </a:lnTo>
                  <a:lnTo>
                    <a:pt x="173456" y="685114"/>
                  </a:lnTo>
                  <a:lnTo>
                    <a:pt x="151638" y="637794"/>
                  </a:lnTo>
                  <a:lnTo>
                    <a:pt x="144780" y="624078"/>
                  </a:lnTo>
                  <a:lnTo>
                    <a:pt x="189064" y="578497"/>
                  </a:lnTo>
                  <a:lnTo>
                    <a:pt x="230111" y="574967"/>
                  </a:lnTo>
                  <a:lnTo>
                    <a:pt x="265938" y="573786"/>
                  </a:lnTo>
                  <a:lnTo>
                    <a:pt x="278892" y="575310"/>
                  </a:lnTo>
                  <a:lnTo>
                    <a:pt x="292608" y="576072"/>
                  </a:lnTo>
                  <a:lnTo>
                    <a:pt x="295656" y="537972"/>
                  </a:lnTo>
                  <a:lnTo>
                    <a:pt x="281940" y="537210"/>
                  </a:lnTo>
                  <a:lnTo>
                    <a:pt x="268224" y="535686"/>
                  </a:lnTo>
                  <a:lnTo>
                    <a:pt x="221081" y="537387"/>
                  </a:lnTo>
                  <a:lnTo>
                    <a:pt x="171373" y="543229"/>
                  </a:lnTo>
                  <a:lnTo>
                    <a:pt x="126276" y="559587"/>
                  </a:lnTo>
                  <a:lnTo>
                    <a:pt x="120446" y="565404"/>
                  </a:lnTo>
                  <a:lnTo>
                    <a:pt x="117462" y="558342"/>
                  </a:lnTo>
                  <a:lnTo>
                    <a:pt x="92202" y="492252"/>
                  </a:lnTo>
                  <a:lnTo>
                    <a:pt x="83032" y="422744"/>
                  </a:lnTo>
                  <a:lnTo>
                    <a:pt x="86398" y="386969"/>
                  </a:lnTo>
                  <a:lnTo>
                    <a:pt x="91135" y="351256"/>
                  </a:lnTo>
                  <a:lnTo>
                    <a:pt x="94488" y="315468"/>
                  </a:lnTo>
                  <a:lnTo>
                    <a:pt x="94488" y="308610"/>
                  </a:lnTo>
                  <a:lnTo>
                    <a:pt x="93726" y="302514"/>
                  </a:lnTo>
                  <a:lnTo>
                    <a:pt x="90881" y="264629"/>
                  </a:lnTo>
                  <a:lnTo>
                    <a:pt x="110490" y="226314"/>
                  </a:lnTo>
                  <a:lnTo>
                    <a:pt x="121158" y="219456"/>
                  </a:lnTo>
                  <a:lnTo>
                    <a:pt x="118872" y="220980"/>
                  </a:lnTo>
                  <a:lnTo>
                    <a:pt x="127254" y="217932"/>
                  </a:lnTo>
                  <a:lnTo>
                    <a:pt x="167830" y="218579"/>
                  </a:lnTo>
                  <a:lnTo>
                    <a:pt x="207733" y="222948"/>
                  </a:lnTo>
                  <a:lnTo>
                    <a:pt x="247586" y="229006"/>
                  </a:lnTo>
                  <a:lnTo>
                    <a:pt x="291084" y="236220"/>
                  </a:lnTo>
                  <a:lnTo>
                    <a:pt x="326656" y="248945"/>
                  </a:lnTo>
                  <a:lnTo>
                    <a:pt x="351764" y="249288"/>
                  </a:lnTo>
                  <a:lnTo>
                    <a:pt x="358533" y="245491"/>
                  </a:lnTo>
                  <a:lnTo>
                    <a:pt x="354342" y="258127"/>
                  </a:lnTo>
                  <a:lnTo>
                    <a:pt x="347548" y="274053"/>
                  </a:lnTo>
                  <a:lnTo>
                    <a:pt x="339852" y="289560"/>
                  </a:lnTo>
                  <a:lnTo>
                    <a:pt x="333756" y="303276"/>
                  </a:lnTo>
                  <a:lnTo>
                    <a:pt x="328866" y="316534"/>
                  </a:lnTo>
                  <a:lnTo>
                    <a:pt x="327291" y="330479"/>
                  </a:lnTo>
                  <a:lnTo>
                    <a:pt x="326288" y="344551"/>
                  </a:lnTo>
                  <a:lnTo>
                    <a:pt x="323088" y="358140"/>
                  </a:lnTo>
                  <a:lnTo>
                    <a:pt x="320802" y="364236"/>
                  </a:lnTo>
                  <a:lnTo>
                    <a:pt x="314706" y="377952"/>
                  </a:lnTo>
                  <a:lnTo>
                    <a:pt x="349758" y="393954"/>
                  </a:lnTo>
                  <a:lnTo>
                    <a:pt x="352806" y="385572"/>
                  </a:lnTo>
                  <a:lnTo>
                    <a:pt x="356616" y="377190"/>
                  </a:lnTo>
                  <a:lnTo>
                    <a:pt x="359664" y="368046"/>
                  </a:lnTo>
                  <a:lnTo>
                    <a:pt x="363372" y="354482"/>
                  </a:lnTo>
                  <a:lnTo>
                    <a:pt x="365887" y="326478"/>
                  </a:lnTo>
                  <a:lnTo>
                    <a:pt x="370332" y="313182"/>
                  </a:lnTo>
                  <a:lnTo>
                    <a:pt x="373380" y="307086"/>
                  </a:lnTo>
                  <a:lnTo>
                    <a:pt x="377190" y="300228"/>
                  </a:lnTo>
                  <a:lnTo>
                    <a:pt x="386524" y="281406"/>
                  </a:lnTo>
                  <a:lnTo>
                    <a:pt x="393052" y="263309"/>
                  </a:lnTo>
                  <a:lnTo>
                    <a:pt x="398119" y="244817"/>
                  </a:lnTo>
                  <a:lnTo>
                    <a:pt x="403098" y="224790"/>
                  </a:lnTo>
                  <a:lnTo>
                    <a:pt x="403860" y="220218"/>
                  </a:lnTo>
                  <a:lnTo>
                    <a:pt x="405384" y="215646"/>
                  </a:lnTo>
                  <a:lnTo>
                    <a:pt x="406146" y="210312"/>
                  </a:lnTo>
                  <a:lnTo>
                    <a:pt x="441350" y="70789"/>
                  </a:lnTo>
                  <a:lnTo>
                    <a:pt x="453390" y="24384"/>
                  </a:lnTo>
                  <a:lnTo>
                    <a:pt x="457962" y="9906"/>
                  </a:lnTo>
                  <a:close/>
                </a:path>
              </a:pathLst>
            </a:custGeom>
            <a:solidFill>
              <a:srgbClr val="F0720A"/>
            </a:solidFill>
          </p:spPr>
          <p:txBody>
            <a:bodyPr wrap="square" lIns="0" tIns="0" rIns="0" bIns="0" rtlCol="0"/>
            <a:lstStyle/>
            <a:p>
              <a:endParaRPr/>
            </a:p>
          </p:txBody>
        </p:sp>
        <p:pic>
          <p:nvPicPr>
            <p:cNvPr id="68" name="object 66">
              <a:extLst>
                <a:ext uri="{FF2B5EF4-FFF2-40B4-BE49-F238E27FC236}">
                  <a16:creationId xmlns:a16="http://schemas.microsoft.com/office/drawing/2014/main" id="{905EC2C8-C77B-473D-A636-3369C9FDDEAC}"/>
                </a:ext>
              </a:extLst>
            </p:cNvPr>
            <p:cNvPicPr/>
            <p:nvPr/>
          </p:nvPicPr>
          <p:blipFill>
            <a:blip r:embed="rId19" cstate="print"/>
            <a:stretch>
              <a:fillRect/>
            </a:stretch>
          </p:blipFill>
          <p:spPr>
            <a:xfrm>
              <a:off x="8351405" y="4101846"/>
              <a:ext cx="71627" cy="80010"/>
            </a:xfrm>
            <a:prstGeom prst="rect">
              <a:avLst/>
            </a:prstGeom>
          </p:spPr>
        </p:pic>
        <p:pic>
          <p:nvPicPr>
            <p:cNvPr id="69" name="object 67">
              <a:extLst>
                <a:ext uri="{FF2B5EF4-FFF2-40B4-BE49-F238E27FC236}">
                  <a16:creationId xmlns:a16="http://schemas.microsoft.com/office/drawing/2014/main" id="{CB60BF42-D4FA-4E86-BB09-8FE3C29C778E}"/>
                </a:ext>
              </a:extLst>
            </p:cNvPr>
            <p:cNvPicPr/>
            <p:nvPr/>
          </p:nvPicPr>
          <p:blipFill>
            <a:blip r:embed="rId20" cstate="print"/>
            <a:stretch>
              <a:fillRect/>
            </a:stretch>
          </p:blipFill>
          <p:spPr>
            <a:xfrm>
              <a:off x="8288921" y="4392930"/>
              <a:ext cx="71627" cy="79247"/>
            </a:xfrm>
            <a:prstGeom prst="rect">
              <a:avLst/>
            </a:prstGeom>
          </p:spPr>
        </p:pic>
        <p:pic>
          <p:nvPicPr>
            <p:cNvPr id="70" name="object 68">
              <a:extLst>
                <a:ext uri="{FF2B5EF4-FFF2-40B4-BE49-F238E27FC236}">
                  <a16:creationId xmlns:a16="http://schemas.microsoft.com/office/drawing/2014/main" id="{D1F5EC1C-BF3C-432B-96CA-7951294B4FF8}"/>
                </a:ext>
              </a:extLst>
            </p:cNvPr>
            <p:cNvPicPr/>
            <p:nvPr/>
          </p:nvPicPr>
          <p:blipFill>
            <a:blip r:embed="rId21" cstate="print"/>
            <a:stretch>
              <a:fillRect/>
            </a:stretch>
          </p:blipFill>
          <p:spPr>
            <a:xfrm>
              <a:off x="8318627" y="4222242"/>
              <a:ext cx="75438" cy="80010"/>
            </a:xfrm>
            <a:prstGeom prst="rect">
              <a:avLst/>
            </a:prstGeom>
          </p:spPr>
        </p:pic>
      </p:grpSp>
      <p:sp>
        <p:nvSpPr>
          <p:cNvPr id="71" name="object 69">
            <a:extLst>
              <a:ext uri="{FF2B5EF4-FFF2-40B4-BE49-F238E27FC236}">
                <a16:creationId xmlns:a16="http://schemas.microsoft.com/office/drawing/2014/main" id="{75403E84-91AD-4B56-BB60-650E09A12D8D}"/>
              </a:ext>
            </a:extLst>
          </p:cNvPr>
          <p:cNvSpPr txBox="1"/>
          <p:nvPr/>
        </p:nvSpPr>
        <p:spPr>
          <a:xfrm>
            <a:off x="9216523" y="3543364"/>
            <a:ext cx="260350" cy="266065"/>
          </a:xfrm>
          <a:prstGeom prst="rect">
            <a:avLst/>
          </a:prstGeom>
        </p:spPr>
        <p:txBody>
          <a:bodyPr vert="horz" wrap="square" lIns="0" tIns="18415" rIns="0" bIns="0" rtlCol="0">
            <a:spAutoFit/>
          </a:bodyPr>
          <a:lstStyle/>
          <a:p>
            <a:pPr marL="12700" marR="5080" indent="31750">
              <a:lnSpc>
                <a:spcPts val="940"/>
              </a:lnSpc>
              <a:spcBef>
                <a:spcPts val="145"/>
              </a:spcBef>
            </a:pPr>
            <a:r>
              <a:rPr sz="800" b="1" spc="-30" dirty="0">
                <a:latin typeface="Meiryo UI"/>
                <a:cs typeface="Meiryo UI"/>
              </a:rPr>
              <a:t>営口大連</a:t>
            </a:r>
            <a:endParaRPr sz="800">
              <a:latin typeface="Meiryo UI"/>
              <a:cs typeface="Meiryo UI"/>
            </a:endParaRPr>
          </a:p>
        </p:txBody>
      </p:sp>
      <p:pic>
        <p:nvPicPr>
          <p:cNvPr id="72" name="object 70">
            <a:extLst>
              <a:ext uri="{FF2B5EF4-FFF2-40B4-BE49-F238E27FC236}">
                <a16:creationId xmlns:a16="http://schemas.microsoft.com/office/drawing/2014/main" id="{72F9D6BF-A5A9-4C47-BE2C-791723C6CC3C}"/>
              </a:ext>
            </a:extLst>
          </p:cNvPr>
          <p:cNvPicPr/>
          <p:nvPr/>
        </p:nvPicPr>
        <p:blipFill>
          <a:blip r:embed="rId22" cstate="print"/>
          <a:stretch>
            <a:fillRect/>
          </a:stretch>
        </p:blipFill>
        <p:spPr>
          <a:xfrm>
            <a:off x="8902331" y="3722942"/>
            <a:ext cx="71627" cy="80010"/>
          </a:xfrm>
          <a:prstGeom prst="rect">
            <a:avLst/>
          </a:prstGeom>
        </p:spPr>
      </p:pic>
      <p:sp>
        <p:nvSpPr>
          <p:cNvPr id="73" name="object 71">
            <a:extLst>
              <a:ext uri="{FF2B5EF4-FFF2-40B4-BE49-F238E27FC236}">
                <a16:creationId xmlns:a16="http://schemas.microsoft.com/office/drawing/2014/main" id="{00FDAF4D-F739-4ED5-9917-E4E59AD71489}"/>
              </a:ext>
            </a:extLst>
          </p:cNvPr>
          <p:cNvSpPr txBox="1"/>
          <p:nvPr/>
        </p:nvSpPr>
        <p:spPr>
          <a:xfrm>
            <a:off x="8218049" y="3466403"/>
            <a:ext cx="882650" cy="185420"/>
          </a:xfrm>
          <a:prstGeom prst="rect">
            <a:avLst/>
          </a:prstGeom>
        </p:spPr>
        <p:txBody>
          <a:bodyPr vert="horz" wrap="square" lIns="0" tIns="12700" rIns="0" bIns="0" rtlCol="0">
            <a:spAutoFit/>
          </a:bodyPr>
          <a:lstStyle/>
          <a:p>
            <a:pPr marL="38100">
              <a:lnSpc>
                <a:spcPct val="100000"/>
              </a:lnSpc>
              <a:spcBef>
                <a:spcPts val="100"/>
              </a:spcBef>
            </a:pPr>
            <a:r>
              <a:rPr sz="1050" b="1" spc="35" dirty="0">
                <a:latin typeface="Meiryo UI"/>
                <a:cs typeface="Meiryo UI"/>
              </a:rPr>
              <a:t>二連浩特 </a:t>
            </a:r>
            <a:r>
              <a:rPr sz="1200" b="1" spc="-44" baseline="52083" dirty="0">
                <a:latin typeface="Meiryo UI"/>
                <a:cs typeface="Meiryo UI"/>
              </a:rPr>
              <a:t>北京</a:t>
            </a:r>
            <a:endParaRPr sz="1200" baseline="52083">
              <a:latin typeface="Meiryo UI"/>
              <a:cs typeface="Meiryo UI"/>
            </a:endParaRPr>
          </a:p>
        </p:txBody>
      </p:sp>
      <p:grpSp>
        <p:nvGrpSpPr>
          <p:cNvPr id="74" name="object 72">
            <a:extLst>
              <a:ext uri="{FF2B5EF4-FFF2-40B4-BE49-F238E27FC236}">
                <a16:creationId xmlns:a16="http://schemas.microsoft.com/office/drawing/2014/main" id="{5A36A10E-7F78-4597-8779-262333415E84}"/>
              </a:ext>
            </a:extLst>
          </p:cNvPr>
          <p:cNvGrpSpPr/>
          <p:nvPr/>
        </p:nvGrpSpPr>
        <p:grpSpPr>
          <a:xfrm>
            <a:off x="8856598" y="3311462"/>
            <a:ext cx="445134" cy="321310"/>
            <a:chOff x="8056498" y="3839717"/>
            <a:chExt cx="445134" cy="321310"/>
          </a:xfrm>
        </p:grpSpPr>
        <p:pic>
          <p:nvPicPr>
            <p:cNvPr id="75" name="object 73">
              <a:extLst>
                <a:ext uri="{FF2B5EF4-FFF2-40B4-BE49-F238E27FC236}">
                  <a16:creationId xmlns:a16="http://schemas.microsoft.com/office/drawing/2014/main" id="{A9F7CDB4-0A26-4C66-AF41-8AADB386DC40}"/>
                </a:ext>
              </a:extLst>
            </p:cNvPr>
            <p:cNvPicPr/>
            <p:nvPr/>
          </p:nvPicPr>
          <p:blipFill>
            <a:blip r:embed="rId23" cstate="print"/>
            <a:stretch>
              <a:fillRect/>
            </a:stretch>
          </p:blipFill>
          <p:spPr>
            <a:xfrm>
              <a:off x="8056498" y="4081271"/>
              <a:ext cx="71627" cy="79247"/>
            </a:xfrm>
            <a:prstGeom prst="rect">
              <a:avLst/>
            </a:prstGeom>
          </p:spPr>
        </p:pic>
        <p:pic>
          <p:nvPicPr>
            <p:cNvPr id="76" name="object 74">
              <a:extLst>
                <a:ext uri="{FF2B5EF4-FFF2-40B4-BE49-F238E27FC236}">
                  <a16:creationId xmlns:a16="http://schemas.microsoft.com/office/drawing/2014/main" id="{F8B14D22-00B2-45E1-9EF4-A63995767DBA}"/>
                </a:ext>
              </a:extLst>
            </p:cNvPr>
            <p:cNvPicPr/>
            <p:nvPr/>
          </p:nvPicPr>
          <p:blipFill>
            <a:blip r:embed="rId24" cstate="print"/>
            <a:stretch>
              <a:fillRect/>
            </a:stretch>
          </p:blipFill>
          <p:spPr>
            <a:xfrm>
              <a:off x="8430653" y="3839717"/>
              <a:ext cx="70865" cy="80010"/>
            </a:xfrm>
            <a:prstGeom prst="rect">
              <a:avLst/>
            </a:prstGeom>
          </p:spPr>
        </p:pic>
      </p:grpSp>
      <p:sp>
        <p:nvSpPr>
          <p:cNvPr id="77" name="object 75">
            <a:extLst>
              <a:ext uri="{FF2B5EF4-FFF2-40B4-BE49-F238E27FC236}">
                <a16:creationId xmlns:a16="http://schemas.microsoft.com/office/drawing/2014/main" id="{02BAFE10-5085-4D31-AF20-9B5B80680647}"/>
              </a:ext>
            </a:extLst>
          </p:cNvPr>
          <p:cNvSpPr txBox="1"/>
          <p:nvPr/>
        </p:nvSpPr>
        <p:spPr>
          <a:xfrm>
            <a:off x="8799710" y="3254567"/>
            <a:ext cx="755650" cy="178435"/>
          </a:xfrm>
          <a:prstGeom prst="rect">
            <a:avLst/>
          </a:prstGeom>
        </p:spPr>
        <p:txBody>
          <a:bodyPr vert="horz" wrap="square" lIns="0" tIns="12700" rIns="0" bIns="0" rtlCol="0">
            <a:spAutoFit/>
          </a:bodyPr>
          <a:lstStyle/>
          <a:p>
            <a:pPr marL="12700">
              <a:lnSpc>
                <a:spcPct val="100000"/>
              </a:lnSpc>
              <a:spcBef>
                <a:spcPts val="100"/>
              </a:spcBef>
              <a:tabLst>
                <a:tab pos="539750" algn="l"/>
              </a:tabLst>
            </a:pPr>
            <a:r>
              <a:rPr sz="1000" b="1" dirty="0">
                <a:latin typeface="Meiryo UI"/>
                <a:cs typeface="Meiryo UI"/>
              </a:rPr>
              <a:t>央通</a:t>
            </a:r>
            <a:r>
              <a:rPr sz="1000" b="1" spc="-50" dirty="0">
                <a:latin typeface="Meiryo UI"/>
                <a:cs typeface="Meiryo UI"/>
              </a:rPr>
              <a:t>道</a:t>
            </a:r>
            <a:r>
              <a:rPr sz="1000" b="1" dirty="0">
                <a:latin typeface="Meiryo UI"/>
                <a:cs typeface="Meiryo UI"/>
              </a:rPr>
              <a:t>	</a:t>
            </a:r>
            <a:r>
              <a:rPr sz="800" b="1" spc="-10" dirty="0">
                <a:latin typeface="Meiryo UI"/>
                <a:cs typeface="Meiryo UI"/>
              </a:rPr>
              <a:t>長</a:t>
            </a:r>
            <a:r>
              <a:rPr sz="800" b="1" spc="-50" dirty="0">
                <a:latin typeface="Meiryo UI"/>
                <a:cs typeface="Meiryo UI"/>
              </a:rPr>
              <a:t>春</a:t>
            </a:r>
            <a:endParaRPr sz="800">
              <a:latin typeface="Meiryo UI"/>
              <a:cs typeface="Meiryo UI"/>
            </a:endParaRPr>
          </a:p>
        </p:txBody>
      </p:sp>
      <p:grpSp>
        <p:nvGrpSpPr>
          <p:cNvPr id="78" name="object 76">
            <a:extLst>
              <a:ext uri="{FF2B5EF4-FFF2-40B4-BE49-F238E27FC236}">
                <a16:creationId xmlns:a16="http://schemas.microsoft.com/office/drawing/2014/main" id="{1B8F758C-429F-4BCB-B164-8C8994B5E02F}"/>
              </a:ext>
            </a:extLst>
          </p:cNvPr>
          <p:cNvGrpSpPr/>
          <p:nvPr/>
        </p:nvGrpSpPr>
        <p:grpSpPr>
          <a:xfrm>
            <a:off x="6886079" y="3253550"/>
            <a:ext cx="2247265" cy="1015365"/>
            <a:chOff x="6085979" y="3781805"/>
            <a:chExt cx="2247265" cy="1015365"/>
          </a:xfrm>
        </p:grpSpPr>
        <p:pic>
          <p:nvPicPr>
            <p:cNvPr id="79" name="object 77">
              <a:extLst>
                <a:ext uri="{FF2B5EF4-FFF2-40B4-BE49-F238E27FC236}">
                  <a16:creationId xmlns:a16="http://schemas.microsoft.com/office/drawing/2014/main" id="{2B9E8880-2469-4634-BDAE-7E6F1D661FC9}"/>
                </a:ext>
              </a:extLst>
            </p:cNvPr>
            <p:cNvPicPr/>
            <p:nvPr/>
          </p:nvPicPr>
          <p:blipFill>
            <a:blip r:embed="rId25" cstate="print"/>
            <a:stretch>
              <a:fillRect/>
            </a:stretch>
          </p:blipFill>
          <p:spPr>
            <a:xfrm>
              <a:off x="8259965" y="4716780"/>
              <a:ext cx="73144" cy="80010"/>
            </a:xfrm>
            <a:prstGeom prst="rect">
              <a:avLst/>
            </a:prstGeom>
          </p:spPr>
        </p:pic>
        <p:sp>
          <p:nvSpPr>
            <p:cNvPr id="80" name="object 78">
              <a:extLst>
                <a:ext uri="{FF2B5EF4-FFF2-40B4-BE49-F238E27FC236}">
                  <a16:creationId xmlns:a16="http://schemas.microsoft.com/office/drawing/2014/main" id="{024909B1-3477-45CC-B0A4-2A52C6467E66}"/>
                </a:ext>
              </a:extLst>
            </p:cNvPr>
            <p:cNvSpPr/>
            <p:nvPr/>
          </p:nvSpPr>
          <p:spPr>
            <a:xfrm>
              <a:off x="6095873" y="3804665"/>
              <a:ext cx="417830" cy="129539"/>
            </a:xfrm>
            <a:custGeom>
              <a:avLst/>
              <a:gdLst/>
              <a:ahLst/>
              <a:cxnLst/>
              <a:rect l="l" t="t" r="r" b="b"/>
              <a:pathLst>
                <a:path w="417829" h="129539">
                  <a:moveTo>
                    <a:pt x="417576" y="108204"/>
                  </a:moveTo>
                  <a:lnTo>
                    <a:pt x="409956" y="97536"/>
                  </a:lnTo>
                  <a:lnTo>
                    <a:pt x="402336" y="86106"/>
                  </a:lnTo>
                  <a:lnTo>
                    <a:pt x="369138" y="45237"/>
                  </a:lnTo>
                  <a:lnTo>
                    <a:pt x="334302" y="21183"/>
                  </a:lnTo>
                  <a:lnTo>
                    <a:pt x="295871" y="8966"/>
                  </a:lnTo>
                  <a:lnTo>
                    <a:pt x="251879" y="3581"/>
                  </a:lnTo>
                  <a:lnTo>
                    <a:pt x="200406" y="0"/>
                  </a:lnTo>
                  <a:lnTo>
                    <a:pt x="187452" y="0"/>
                  </a:lnTo>
                  <a:lnTo>
                    <a:pt x="141935" y="4102"/>
                  </a:lnTo>
                  <a:lnTo>
                    <a:pt x="89916" y="26670"/>
                  </a:lnTo>
                  <a:lnTo>
                    <a:pt x="80010" y="31242"/>
                  </a:lnTo>
                  <a:lnTo>
                    <a:pt x="70650" y="33489"/>
                  </a:lnTo>
                  <a:lnTo>
                    <a:pt x="61048" y="34505"/>
                  </a:lnTo>
                  <a:lnTo>
                    <a:pt x="51396" y="34264"/>
                  </a:lnTo>
                  <a:lnTo>
                    <a:pt x="41910" y="32766"/>
                  </a:lnTo>
                  <a:lnTo>
                    <a:pt x="33528" y="32004"/>
                  </a:lnTo>
                  <a:lnTo>
                    <a:pt x="25146" y="30480"/>
                  </a:lnTo>
                  <a:lnTo>
                    <a:pt x="7620" y="26670"/>
                  </a:lnTo>
                  <a:lnTo>
                    <a:pt x="0" y="64008"/>
                  </a:lnTo>
                  <a:lnTo>
                    <a:pt x="18288" y="67818"/>
                  </a:lnTo>
                  <a:lnTo>
                    <a:pt x="28194" y="69342"/>
                  </a:lnTo>
                  <a:lnTo>
                    <a:pt x="72783" y="72085"/>
                  </a:lnTo>
                  <a:lnTo>
                    <a:pt x="108724" y="58928"/>
                  </a:lnTo>
                  <a:lnTo>
                    <a:pt x="144208" y="43180"/>
                  </a:lnTo>
                  <a:lnTo>
                    <a:pt x="187452" y="38100"/>
                  </a:lnTo>
                  <a:lnTo>
                    <a:pt x="199644" y="38100"/>
                  </a:lnTo>
                  <a:lnTo>
                    <a:pt x="211836" y="38862"/>
                  </a:lnTo>
                  <a:lnTo>
                    <a:pt x="263359" y="42913"/>
                  </a:lnTo>
                  <a:lnTo>
                    <a:pt x="303644" y="49974"/>
                  </a:lnTo>
                  <a:lnTo>
                    <a:pt x="337832" y="68630"/>
                  </a:lnTo>
                  <a:lnTo>
                    <a:pt x="371094" y="107442"/>
                  </a:lnTo>
                  <a:lnTo>
                    <a:pt x="385572" y="129540"/>
                  </a:lnTo>
                  <a:lnTo>
                    <a:pt x="417576" y="108204"/>
                  </a:lnTo>
                  <a:close/>
                </a:path>
              </a:pathLst>
            </a:custGeom>
            <a:solidFill>
              <a:srgbClr val="F0720A"/>
            </a:solidFill>
          </p:spPr>
          <p:txBody>
            <a:bodyPr wrap="square" lIns="0" tIns="0" rIns="0" bIns="0" rtlCol="0"/>
            <a:lstStyle/>
            <a:p>
              <a:endParaRPr/>
            </a:p>
          </p:txBody>
        </p:sp>
        <p:pic>
          <p:nvPicPr>
            <p:cNvPr id="81" name="object 79">
              <a:extLst>
                <a:ext uri="{FF2B5EF4-FFF2-40B4-BE49-F238E27FC236}">
                  <a16:creationId xmlns:a16="http://schemas.microsoft.com/office/drawing/2014/main" id="{9F263D19-84FF-4D75-9B8E-D927133E257D}"/>
                </a:ext>
              </a:extLst>
            </p:cNvPr>
            <p:cNvPicPr/>
            <p:nvPr/>
          </p:nvPicPr>
          <p:blipFill>
            <a:blip r:embed="rId26" cstate="print"/>
            <a:stretch>
              <a:fillRect/>
            </a:stretch>
          </p:blipFill>
          <p:spPr>
            <a:xfrm>
              <a:off x="6085979" y="3781805"/>
              <a:ext cx="101359" cy="146304"/>
            </a:xfrm>
            <a:prstGeom prst="rect">
              <a:avLst/>
            </a:prstGeom>
          </p:spPr>
        </p:pic>
      </p:grpSp>
      <p:sp>
        <p:nvSpPr>
          <p:cNvPr id="82" name="object 80">
            <a:extLst>
              <a:ext uri="{FF2B5EF4-FFF2-40B4-BE49-F238E27FC236}">
                <a16:creationId xmlns:a16="http://schemas.microsoft.com/office/drawing/2014/main" id="{6D523915-AAE7-47A1-8F88-43403BC31E25}"/>
              </a:ext>
            </a:extLst>
          </p:cNvPr>
          <p:cNvSpPr txBox="1"/>
          <p:nvPr/>
        </p:nvSpPr>
        <p:spPr>
          <a:xfrm>
            <a:off x="8811139" y="2579439"/>
            <a:ext cx="910590" cy="636270"/>
          </a:xfrm>
          <a:prstGeom prst="rect">
            <a:avLst/>
          </a:prstGeom>
        </p:spPr>
        <p:txBody>
          <a:bodyPr vert="horz" wrap="square" lIns="0" tIns="12700" rIns="0" bIns="0" rtlCol="0">
            <a:spAutoFit/>
          </a:bodyPr>
          <a:lstStyle/>
          <a:p>
            <a:pPr marL="193040" marR="96520" indent="-180975">
              <a:lnSpc>
                <a:spcPct val="119000"/>
              </a:lnSpc>
              <a:spcBef>
                <a:spcPts val="100"/>
              </a:spcBef>
            </a:pPr>
            <a:r>
              <a:rPr sz="1050" b="1" spc="-10" dirty="0">
                <a:latin typeface="Meiryo UI"/>
                <a:cs typeface="Meiryo UI"/>
              </a:rPr>
              <a:t>Zabaykalsk</a:t>
            </a:r>
            <a:r>
              <a:rPr sz="1050" b="1" spc="-20" dirty="0">
                <a:latin typeface="Meiryo UI"/>
                <a:cs typeface="Meiryo UI"/>
              </a:rPr>
              <a:t>満州里</a:t>
            </a:r>
            <a:endParaRPr sz="1050">
              <a:latin typeface="Meiryo UI"/>
              <a:cs typeface="Meiryo UI"/>
            </a:endParaRPr>
          </a:p>
          <a:p>
            <a:pPr marL="514984">
              <a:lnSpc>
                <a:spcPct val="100000"/>
              </a:lnSpc>
              <a:spcBef>
                <a:spcPts val="605"/>
              </a:spcBef>
            </a:pPr>
            <a:r>
              <a:rPr sz="1000" b="1" spc="-20" dirty="0">
                <a:latin typeface="Meiryo UI"/>
                <a:cs typeface="Meiryo UI"/>
              </a:rPr>
              <a:t>東通道</a:t>
            </a:r>
            <a:endParaRPr sz="1000">
              <a:latin typeface="Meiryo UI"/>
              <a:cs typeface="Meiryo UI"/>
            </a:endParaRPr>
          </a:p>
        </p:txBody>
      </p:sp>
      <p:sp>
        <p:nvSpPr>
          <p:cNvPr id="83" name="object 81">
            <a:extLst>
              <a:ext uri="{FF2B5EF4-FFF2-40B4-BE49-F238E27FC236}">
                <a16:creationId xmlns:a16="http://schemas.microsoft.com/office/drawing/2014/main" id="{F6EC860A-402F-4941-B197-91DC25984A6C}"/>
              </a:ext>
            </a:extLst>
          </p:cNvPr>
          <p:cNvSpPr txBox="1"/>
          <p:nvPr/>
        </p:nvSpPr>
        <p:spPr>
          <a:xfrm>
            <a:off x="4255141" y="2107757"/>
            <a:ext cx="450850" cy="147320"/>
          </a:xfrm>
          <a:prstGeom prst="rect">
            <a:avLst/>
          </a:prstGeom>
        </p:spPr>
        <p:txBody>
          <a:bodyPr vert="horz" wrap="square" lIns="0" tIns="12065" rIns="0" bIns="0" rtlCol="0">
            <a:spAutoFit/>
          </a:bodyPr>
          <a:lstStyle/>
          <a:p>
            <a:pPr marL="12700">
              <a:lnSpc>
                <a:spcPct val="100000"/>
              </a:lnSpc>
              <a:spcBef>
                <a:spcPts val="95"/>
              </a:spcBef>
            </a:pPr>
            <a:r>
              <a:rPr sz="800" b="1" spc="-10" dirty="0">
                <a:latin typeface="Meiryo UI"/>
                <a:cs typeface="Meiryo UI"/>
              </a:rPr>
              <a:t>Moscow</a:t>
            </a:r>
            <a:endParaRPr sz="800">
              <a:latin typeface="Meiryo UI"/>
              <a:cs typeface="Meiryo UI"/>
            </a:endParaRPr>
          </a:p>
        </p:txBody>
      </p:sp>
      <p:grpSp>
        <p:nvGrpSpPr>
          <p:cNvPr id="84" name="object 82">
            <a:extLst>
              <a:ext uri="{FF2B5EF4-FFF2-40B4-BE49-F238E27FC236}">
                <a16:creationId xmlns:a16="http://schemas.microsoft.com/office/drawing/2014/main" id="{87719A5F-7D40-4C74-ABA4-18332064810E}"/>
              </a:ext>
            </a:extLst>
          </p:cNvPr>
          <p:cNvGrpSpPr/>
          <p:nvPr/>
        </p:nvGrpSpPr>
        <p:grpSpPr>
          <a:xfrm>
            <a:off x="4430153" y="2268284"/>
            <a:ext cx="4635500" cy="1875789"/>
            <a:chOff x="3630053" y="2796539"/>
            <a:chExt cx="4635500" cy="1875789"/>
          </a:xfrm>
        </p:grpSpPr>
        <p:pic>
          <p:nvPicPr>
            <p:cNvPr id="85" name="object 83">
              <a:extLst>
                <a:ext uri="{FF2B5EF4-FFF2-40B4-BE49-F238E27FC236}">
                  <a16:creationId xmlns:a16="http://schemas.microsoft.com/office/drawing/2014/main" id="{E93F2004-E6AE-4173-9D1C-902AD0EBC100}"/>
                </a:ext>
              </a:extLst>
            </p:cNvPr>
            <p:cNvPicPr/>
            <p:nvPr/>
          </p:nvPicPr>
          <p:blipFill>
            <a:blip r:embed="rId27" cstate="print"/>
            <a:stretch>
              <a:fillRect/>
            </a:stretch>
          </p:blipFill>
          <p:spPr>
            <a:xfrm>
              <a:off x="3630053" y="2796539"/>
              <a:ext cx="100102" cy="100584"/>
            </a:xfrm>
            <a:prstGeom prst="rect">
              <a:avLst/>
            </a:prstGeom>
          </p:spPr>
        </p:pic>
        <p:sp>
          <p:nvSpPr>
            <p:cNvPr id="86" name="object 84">
              <a:extLst>
                <a:ext uri="{FF2B5EF4-FFF2-40B4-BE49-F238E27FC236}">
                  <a16:creationId xmlns:a16="http://schemas.microsoft.com/office/drawing/2014/main" id="{8583AF21-1B74-45E3-A051-E0A39AC42A77}"/>
                </a:ext>
              </a:extLst>
            </p:cNvPr>
            <p:cNvSpPr/>
            <p:nvPr/>
          </p:nvSpPr>
          <p:spPr>
            <a:xfrm>
              <a:off x="6207887" y="3745991"/>
              <a:ext cx="2018030" cy="916305"/>
            </a:xfrm>
            <a:custGeom>
              <a:avLst/>
              <a:gdLst/>
              <a:ahLst/>
              <a:cxnLst/>
              <a:rect l="l" t="t" r="r" b="b"/>
              <a:pathLst>
                <a:path w="2018029" h="916304">
                  <a:moveTo>
                    <a:pt x="2017776" y="871728"/>
                  </a:moveTo>
                  <a:lnTo>
                    <a:pt x="2016252" y="833628"/>
                  </a:lnTo>
                  <a:lnTo>
                    <a:pt x="1717548" y="846582"/>
                  </a:lnTo>
                  <a:lnTo>
                    <a:pt x="1714500" y="847344"/>
                  </a:lnTo>
                  <a:lnTo>
                    <a:pt x="1662442" y="852525"/>
                  </a:lnTo>
                  <a:lnTo>
                    <a:pt x="1557324" y="864336"/>
                  </a:lnTo>
                  <a:lnTo>
                    <a:pt x="1504556" y="869823"/>
                  </a:lnTo>
                  <a:lnTo>
                    <a:pt x="1451851" y="874293"/>
                  </a:lnTo>
                  <a:lnTo>
                    <a:pt x="1399349" y="877150"/>
                  </a:lnTo>
                  <a:lnTo>
                    <a:pt x="1347216" y="877824"/>
                  </a:lnTo>
                  <a:lnTo>
                    <a:pt x="1319784" y="877824"/>
                  </a:lnTo>
                  <a:lnTo>
                    <a:pt x="1269111" y="875868"/>
                  </a:lnTo>
                  <a:lnTo>
                    <a:pt x="1218234" y="874776"/>
                  </a:lnTo>
                  <a:lnTo>
                    <a:pt x="1167358" y="873429"/>
                  </a:lnTo>
                  <a:lnTo>
                    <a:pt x="1116647" y="870699"/>
                  </a:lnTo>
                  <a:lnTo>
                    <a:pt x="1066304" y="865428"/>
                  </a:lnTo>
                  <a:lnTo>
                    <a:pt x="1016508" y="856488"/>
                  </a:lnTo>
                  <a:lnTo>
                    <a:pt x="962406" y="843534"/>
                  </a:lnTo>
                  <a:lnTo>
                    <a:pt x="913307" y="828878"/>
                  </a:lnTo>
                  <a:lnTo>
                    <a:pt x="868476" y="813104"/>
                  </a:lnTo>
                  <a:lnTo>
                    <a:pt x="826617" y="795782"/>
                  </a:lnTo>
                  <a:lnTo>
                    <a:pt x="786422" y="776503"/>
                  </a:lnTo>
                  <a:lnTo>
                    <a:pt x="746607" y="754824"/>
                  </a:lnTo>
                  <a:lnTo>
                    <a:pt x="705878" y="730326"/>
                  </a:lnTo>
                  <a:lnTo>
                    <a:pt x="624078" y="677418"/>
                  </a:lnTo>
                  <a:lnTo>
                    <a:pt x="586740" y="651510"/>
                  </a:lnTo>
                  <a:lnTo>
                    <a:pt x="551688" y="624078"/>
                  </a:lnTo>
                  <a:lnTo>
                    <a:pt x="517309" y="592150"/>
                  </a:lnTo>
                  <a:lnTo>
                    <a:pt x="483692" y="556539"/>
                  </a:lnTo>
                  <a:lnTo>
                    <a:pt x="454393" y="517309"/>
                  </a:lnTo>
                  <a:lnTo>
                    <a:pt x="432943" y="474522"/>
                  </a:lnTo>
                  <a:lnTo>
                    <a:pt x="422910" y="428244"/>
                  </a:lnTo>
                  <a:lnTo>
                    <a:pt x="416814" y="384048"/>
                  </a:lnTo>
                  <a:lnTo>
                    <a:pt x="408165" y="336067"/>
                  </a:lnTo>
                  <a:lnTo>
                    <a:pt x="391579" y="294322"/>
                  </a:lnTo>
                  <a:lnTo>
                    <a:pt x="369087" y="256070"/>
                  </a:lnTo>
                  <a:lnTo>
                    <a:pt x="342785" y="218567"/>
                  </a:lnTo>
                  <a:lnTo>
                    <a:pt x="314706" y="179070"/>
                  </a:lnTo>
                  <a:lnTo>
                    <a:pt x="310134" y="171450"/>
                  </a:lnTo>
                  <a:lnTo>
                    <a:pt x="306324" y="163830"/>
                  </a:lnTo>
                  <a:lnTo>
                    <a:pt x="298704" y="150114"/>
                  </a:lnTo>
                  <a:lnTo>
                    <a:pt x="277545" y="103009"/>
                  </a:lnTo>
                  <a:lnTo>
                    <a:pt x="254901" y="69392"/>
                  </a:lnTo>
                  <a:lnTo>
                    <a:pt x="222351" y="47752"/>
                  </a:lnTo>
                  <a:lnTo>
                    <a:pt x="171450" y="36576"/>
                  </a:lnTo>
                  <a:lnTo>
                    <a:pt x="163830" y="35814"/>
                  </a:lnTo>
                  <a:lnTo>
                    <a:pt x="156210" y="34290"/>
                  </a:lnTo>
                  <a:lnTo>
                    <a:pt x="126212" y="27190"/>
                  </a:lnTo>
                  <a:lnTo>
                    <a:pt x="98450" y="19850"/>
                  </a:lnTo>
                  <a:lnTo>
                    <a:pt x="70218" y="13055"/>
                  </a:lnTo>
                  <a:lnTo>
                    <a:pt x="38862" y="7620"/>
                  </a:lnTo>
                  <a:lnTo>
                    <a:pt x="33528" y="6858"/>
                  </a:lnTo>
                  <a:lnTo>
                    <a:pt x="27432" y="4572"/>
                  </a:lnTo>
                  <a:lnTo>
                    <a:pt x="12954" y="0"/>
                  </a:lnTo>
                  <a:lnTo>
                    <a:pt x="0" y="35814"/>
                  </a:lnTo>
                  <a:lnTo>
                    <a:pt x="9144" y="38862"/>
                  </a:lnTo>
                  <a:lnTo>
                    <a:pt x="24384" y="43434"/>
                  </a:lnTo>
                  <a:lnTo>
                    <a:pt x="31242" y="44958"/>
                  </a:lnTo>
                  <a:lnTo>
                    <a:pt x="63385" y="50634"/>
                  </a:lnTo>
                  <a:lnTo>
                    <a:pt x="126555" y="66776"/>
                  </a:lnTo>
                  <a:lnTo>
                    <a:pt x="166116" y="74676"/>
                  </a:lnTo>
                  <a:lnTo>
                    <a:pt x="180594" y="76200"/>
                  </a:lnTo>
                  <a:lnTo>
                    <a:pt x="217373" y="87820"/>
                  </a:lnTo>
                  <a:lnTo>
                    <a:pt x="237985" y="109778"/>
                  </a:lnTo>
                  <a:lnTo>
                    <a:pt x="251993" y="139712"/>
                  </a:lnTo>
                  <a:lnTo>
                    <a:pt x="268986" y="175260"/>
                  </a:lnTo>
                  <a:lnTo>
                    <a:pt x="273558" y="183642"/>
                  </a:lnTo>
                  <a:lnTo>
                    <a:pt x="278130" y="191262"/>
                  </a:lnTo>
                  <a:lnTo>
                    <a:pt x="288798" y="208026"/>
                  </a:lnTo>
                  <a:lnTo>
                    <a:pt x="317919" y="249567"/>
                  </a:lnTo>
                  <a:lnTo>
                    <a:pt x="342468" y="285280"/>
                  </a:lnTo>
                  <a:lnTo>
                    <a:pt x="361734" y="320573"/>
                  </a:lnTo>
                  <a:lnTo>
                    <a:pt x="375056" y="360845"/>
                  </a:lnTo>
                  <a:lnTo>
                    <a:pt x="384810" y="434340"/>
                  </a:lnTo>
                  <a:lnTo>
                    <a:pt x="387096" y="445770"/>
                  </a:lnTo>
                  <a:lnTo>
                    <a:pt x="399745" y="494220"/>
                  </a:lnTo>
                  <a:lnTo>
                    <a:pt x="423722" y="539851"/>
                  </a:lnTo>
                  <a:lnTo>
                    <a:pt x="455472" y="582066"/>
                  </a:lnTo>
                  <a:lnTo>
                    <a:pt x="491426" y="620255"/>
                  </a:lnTo>
                  <a:lnTo>
                    <a:pt x="528066" y="653796"/>
                  </a:lnTo>
                  <a:lnTo>
                    <a:pt x="564642" y="682752"/>
                  </a:lnTo>
                  <a:lnTo>
                    <a:pt x="623316" y="722376"/>
                  </a:lnTo>
                  <a:lnTo>
                    <a:pt x="643128" y="734568"/>
                  </a:lnTo>
                  <a:lnTo>
                    <a:pt x="691286" y="766102"/>
                  </a:lnTo>
                  <a:lnTo>
                    <a:pt x="737006" y="793343"/>
                  </a:lnTo>
                  <a:lnTo>
                    <a:pt x="781748" y="816940"/>
                  </a:lnTo>
                  <a:lnTo>
                    <a:pt x="826998" y="837539"/>
                  </a:lnTo>
                  <a:lnTo>
                    <a:pt x="874255" y="855776"/>
                  </a:lnTo>
                  <a:lnTo>
                    <a:pt x="924991" y="872286"/>
                  </a:lnTo>
                  <a:lnTo>
                    <a:pt x="980694" y="887730"/>
                  </a:lnTo>
                  <a:lnTo>
                    <a:pt x="1037844" y="899922"/>
                  </a:lnTo>
                  <a:lnTo>
                    <a:pt x="1085634" y="905954"/>
                  </a:lnTo>
                  <a:lnTo>
                    <a:pt x="1134033" y="909739"/>
                  </a:lnTo>
                  <a:lnTo>
                    <a:pt x="1182801" y="911948"/>
                  </a:lnTo>
                  <a:lnTo>
                    <a:pt x="1280477" y="914361"/>
                  </a:lnTo>
                  <a:lnTo>
                    <a:pt x="1328928" y="915924"/>
                  </a:lnTo>
                  <a:lnTo>
                    <a:pt x="1355598" y="915924"/>
                  </a:lnTo>
                  <a:lnTo>
                    <a:pt x="1407096" y="915047"/>
                  </a:lnTo>
                  <a:lnTo>
                    <a:pt x="1458950" y="912063"/>
                  </a:lnTo>
                  <a:lnTo>
                    <a:pt x="1511007" y="907554"/>
                  </a:lnTo>
                  <a:lnTo>
                    <a:pt x="1563116" y="902068"/>
                  </a:lnTo>
                  <a:lnTo>
                    <a:pt x="1666925" y="890447"/>
                  </a:lnTo>
                  <a:lnTo>
                    <a:pt x="1718310" y="885444"/>
                  </a:lnTo>
                  <a:lnTo>
                    <a:pt x="1719834" y="884682"/>
                  </a:lnTo>
                  <a:lnTo>
                    <a:pt x="2017776" y="871728"/>
                  </a:lnTo>
                  <a:close/>
                </a:path>
              </a:pathLst>
            </a:custGeom>
            <a:solidFill>
              <a:srgbClr val="F0720A"/>
            </a:solidFill>
          </p:spPr>
          <p:txBody>
            <a:bodyPr wrap="square" lIns="0" tIns="0" rIns="0" bIns="0" rtlCol="0"/>
            <a:lstStyle/>
            <a:p>
              <a:endParaRPr/>
            </a:p>
          </p:txBody>
        </p:sp>
        <p:pic>
          <p:nvPicPr>
            <p:cNvPr id="87" name="object 85">
              <a:extLst>
                <a:ext uri="{FF2B5EF4-FFF2-40B4-BE49-F238E27FC236}">
                  <a16:creationId xmlns:a16="http://schemas.microsoft.com/office/drawing/2014/main" id="{494CF6C2-00FA-4137-AB83-575D18E8EC63}"/>
                </a:ext>
              </a:extLst>
            </p:cNvPr>
            <p:cNvPicPr/>
            <p:nvPr/>
          </p:nvPicPr>
          <p:blipFill>
            <a:blip r:embed="rId28" cstate="print"/>
            <a:stretch>
              <a:fillRect/>
            </a:stretch>
          </p:blipFill>
          <p:spPr>
            <a:xfrm>
              <a:off x="7885810" y="4567427"/>
              <a:ext cx="71627" cy="79247"/>
            </a:xfrm>
            <a:prstGeom prst="rect">
              <a:avLst/>
            </a:prstGeom>
          </p:spPr>
        </p:pic>
        <p:pic>
          <p:nvPicPr>
            <p:cNvPr id="88" name="object 86">
              <a:extLst>
                <a:ext uri="{FF2B5EF4-FFF2-40B4-BE49-F238E27FC236}">
                  <a16:creationId xmlns:a16="http://schemas.microsoft.com/office/drawing/2014/main" id="{B8E39E45-2E92-434B-9B15-9A9F0B58B392}"/>
                </a:ext>
              </a:extLst>
            </p:cNvPr>
            <p:cNvPicPr/>
            <p:nvPr/>
          </p:nvPicPr>
          <p:blipFill>
            <a:blip r:embed="rId29" cstate="print"/>
            <a:stretch>
              <a:fillRect/>
            </a:stretch>
          </p:blipFill>
          <p:spPr>
            <a:xfrm>
              <a:off x="7561960" y="4592573"/>
              <a:ext cx="70865" cy="79247"/>
            </a:xfrm>
            <a:prstGeom prst="rect">
              <a:avLst/>
            </a:prstGeom>
          </p:spPr>
        </p:pic>
        <p:pic>
          <p:nvPicPr>
            <p:cNvPr id="89" name="object 87">
              <a:extLst>
                <a:ext uri="{FF2B5EF4-FFF2-40B4-BE49-F238E27FC236}">
                  <a16:creationId xmlns:a16="http://schemas.microsoft.com/office/drawing/2014/main" id="{889433BB-9A56-44BF-9B99-D1E8D7020603}"/>
                </a:ext>
              </a:extLst>
            </p:cNvPr>
            <p:cNvPicPr/>
            <p:nvPr/>
          </p:nvPicPr>
          <p:blipFill>
            <a:blip r:embed="rId30" cstate="print"/>
            <a:stretch>
              <a:fillRect/>
            </a:stretch>
          </p:blipFill>
          <p:spPr>
            <a:xfrm>
              <a:off x="8193671" y="4555235"/>
              <a:ext cx="71627" cy="79247"/>
            </a:xfrm>
            <a:prstGeom prst="rect">
              <a:avLst/>
            </a:prstGeom>
          </p:spPr>
        </p:pic>
      </p:grpSp>
      <p:sp>
        <p:nvSpPr>
          <p:cNvPr id="90" name="object 88">
            <a:extLst>
              <a:ext uri="{FF2B5EF4-FFF2-40B4-BE49-F238E27FC236}">
                <a16:creationId xmlns:a16="http://schemas.microsoft.com/office/drawing/2014/main" id="{DCF7CFEC-ADD6-4510-8F43-50BF2235F84D}"/>
              </a:ext>
            </a:extLst>
          </p:cNvPr>
          <p:cNvSpPr txBox="1"/>
          <p:nvPr/>
        </p:nvSpPr>
        <p:spPr>
          <a:xfrm>
            <a:off x="9088507" y="3789948"/>
            <a:ext cx="337820" cy="607060"/>
          </a:xfrm>
          <a:prstGeom prst="rect">
            <a:avLst/>
          </a:prstGeom>
        </p:spPr>
        <p:txBody>
          <a:bodyPr vert="horz" wrap="square" lIns="0" tIns="55244" rIns="0" bIns="0" rtlCol="0">
            <a:spAutoFit/>
          </a:bodyPr>
          <a:lstStyle/>
          <a:p>
            <a:pPr marL="12700" indent="95250">
              <a:lnSpc>
                <a:spcPct val="100000"/>
              </a:lnSpc>
              <a:spcBef>
                <a:spcPts val="434"/>
              </a:spcBef>
            </a:pPr>
            <a:r>
              <a:rPr sz="800" b="1" spc="-30" dirty="0">
                <a:latin typeface="Meiryo UI"/>
                <a:cs typeface="Meiryo UI"/>
              </a:rPr>
              <a:t>青島</a:t>
            </a:r>
            <a:endParaRPr sz="800">
              <a:latin typeface="Meiryo UI"/>
              <a:cs typeface="Meiryo UI"/>
            </a:endParaRPr>
          </a:p>
          <a:p>
            <a:pPr marL="35560" marR="13335" indent="-22860">
              <a:lnSpc>
                <a:spcPct val="103099"/>
              </a:lnSpc>
              <a:spcBef>
                <a:spcPts val="305"/>
              </a:spcBef>
            </a:pPr>
            <a:r>
              <a:rPr sz="800" b="1" spc="-25" dirty="0">
                <a:latin typeface="Meiryo UI"/>
                <a:cs typeface="Meiryo UI"/>
              </a:rPr>
              <a:t>連雲港</a:t>
            </a:r>
            <a:r>
              <a:rPr sz="800" b="1" spc="-35" dirty="0">
                <a:latin typeface="Meiryo UI"/>
                <a:cs typeface="Meiryo UI"/>
              </a:rPr>
              <a:t>蘇州</a:t>
            </a:r>
            <a:endParaRPr sz="800">
              <a:latin typeface="Meiryo UI"/>
              <a:cs typeface="Meiryo UI"/>
            </a:endParaRPr>
          </a:p>
          <a:p>
            <a:pPr marL="121920">
              <a:lnSpc>
                <a:spcPct val="100000"/>
              </a:lnSpc>
              <a:spcBef>
                <a:spcPts val="35"/>
              </a:spcBef>
            </a:pPr>
            <a:r>
              <a:rPr sz="800" b="1" spc="-30" dirty="0">
                <a:latin typeface="Meiryo UI"/>
                <a:cs typeface="Meiryo UI"/>
              </a:rPr>
              <a:t>上海</a:t>
            </a:r>
            <a:endParaRPr sz="800">
              <a:latin typeface="Meiryo UI"/>
              <a:cs typeface="Meiryo UI"/>
            </a:endParaRPr>
          </a:p>
        </p:txBody>
      </p:sp>
      <p:pic>
        <p:nvPicPr>
          <p:cNvPr id="91" name="object 89">
            <a:extLst>
              <a:ext uri="{FF2B5EF4-FFF2-40B4-BE49-F238E27FC236}">
                <a16:creationId xmlns:a16="http://schemas.microsoft.com/office/drawing/2014/main" id="{F6381F62-A89B-4965-9DAB-BCB405CE16DE}"/>
              </a:ext>
            </a:extLst>
          </p:cNvPr>
          <p:cNvPicPr/>
          <p:nvPr/>
        </p:nvPicPr>
        <p:blipFill>
          <a:blip r:embed="rId31" cstate="print"/>
          <a:stretch>
            <a:fillRect/>
          </a:stretch>
        </p:blipFill>
        <p:spPr>
          <a:xfrm>
            <a:off x="6890651" y="3112580"/>
            <a:ext cx="229361" cy="241554"/>
          </a:xfrm>
          <a:prstGeom prst="rect">
            <a:avLst/>
          </a:prstGeom>
        </p:spPr>
      </p:pic>
      <p:sp>
        <p:nvSpPr>
          <p:cNvPr id="92" name="object 90">
            <a:extLst>
              <a:ext uri="{FF2B5EF4-FFF2-40B4-BE49-F238E27FC236}">
                <a16:creationId xmlns:a16="http://schemas.microsoft.com/office/drawing/2014/main" id="{7D3C4E47-D03B-43C8-A476-85DF177BC6AB}"/>
              </a:ext>
            </a:extLst>
          </p:cNvPr>
          <p:cNvSpPr txBox="1"/>
          <p:nvPr/>
        </p:nvSpPr>
        <p:spPr>
          <a:xfrm>
            <a:off x="6124327" y="2534628"/>
            <a:ext cx="556260" cy="273050"/>
          </a:xfrm>
          <a:prstGeom prst="rect">
            <a:avLst/>
          </a:prstGeom>
        </p:spPr>
        <p:txBody>
          <a:bodyPr vert="horz" wrap="square" lIns="0" tIns="31750" rIns="0" bIns="0" rtlCol="0">
            <a:spAutoFit/>
          </a:bodyPr>
          <a:lstStyle/>
          <a:p>
            <a:pPr marL="12700">
              <a:lnSpc>
                <a:spcPct val="100000"/>
              </a:lnSpc>
              <a:spcBef>
                <a:spcPts val="250"/>
              </a:spcBef>
            </a:pPr>
            <a:r>
              <a:rPr sz="800" b="1" spc="-10" dirty="0">
                <a:latin typeface="Meiryo UI"/>
                <a:cs typeface="Meiryo UI"/>
              </a:rPr>
              <a:t>Nursultan</a:t>
            </a:r>
            <a:endParaRPr sz="800">
              <a:latin typeface="Meiryo UI"/>
              <a:cs typeface="Meiryo UI"/>
            </a:endParaRPr>
          </a:p>
          <a:p>
            <a:pPr marL="310515">
              <a:lnSpc>
                <a:spcPct val="100000"/>
              </a:lnSpc>
              <a:spcBef>
                <a:spcPts val="114"/>
              </a:spcBef>
            </a:pPr>
            <a:r>
              <a:rPr sz="600" b="1" spc="-25" dirty="0">
                <a:latin typeface="Meiryo UI"/>
                <a:cs typeface="Meiryo UI"/>
              </a:rPr>
              <a:t>KZ</a:t>
            </a:r>
            <a:endParaRPr sz="600">
              <a:latin typeface="Meiryo UI"/>
              <a:cs typeface="Meiryo UI"/>
            </a:endParaRPr>
          </a:p>
        </p:txBody>
      </p:sp>
      <p:pic>
        <p:nvPicPr>
          <p:cNvPr id="93" name="object 91">
            <a:extLst>
              <a:ext uri="{FF2B5EF4-FFF2-40B4-BE49-F238E27FC236}">
                <a16:creationId xmlns:a16="http://schemas.microsoft.com/office/drawing/2014/main" id="{63413923-ACC1-41FC-A2CE-9145EBED9262}"/>
              </a:ext>
            </a:extLst>
          </p:cNvPr>
          <p:cNvPicPr/>
          <p:nvPr/>
        </p:nvPicPr>
        <p:blipFill>
          <a:blip r:embed="rId32" cstate="print"/>
          <a:stretch>
            <a:fillRect/>
          </a:stretch>
        </p:blipFill>
        <p:spPr>
          <a:xfrm>
            <a:off x="6362585" y="2704911"/>
            <a:ext cx="71627" cy="80010"/>
          </a:xfrm>
          <a:prstGeom prst="rect">
            <a:avLst/>
          </a:prstGeom>
        </p:spPr>
      </p:pic>
      <p:sp>
        <p:nvSpPr>
          <p:cNvPr id="94" name="object 92">
            <a:extLst>
              <a:ext uri="{FF2B5EF4-FFF2-40B4-BE49-F238E27FC236}">
                <a16:creationId xmlns:a16="http://schemas.microsoft.com/office/drawing/2014/main" id="{07C55594-9D68-43FD-B761-D13078CB7C94}"/>
              </a:ext>
            </a:extLst>
          </p:cNvPr>
          <p:cNvSpPr txBox="1"/>
          <p:nvPr/>
        </p:nvSpPr>
        <p:spPr>
          <a:xfrm>
            <a:off x="5759084" y="3592901"/>
            <a:ext cx="3187065" cy="269875"/>
          </a:xfrm>
          <a:prstGeom prst="rect">
            <a:avLst/>
          </a:prstGeom>
        </p:spPr>
        <p:txBody>
          <a:bodyPr vert="horz" wrap="square" lIns="0" tIns="12700" rIns="0" bIns="0" rtlCol="0">
            <a:spAutoFit/>
          </a:bodyPr>
          <a:lstStyle/>
          <a:p>
            <a:pPr marL="38100">
              <a:lnSpc>
                <a:spcPct val="100000"/>
              </a:lnSpc>
              <a:spcBef>
                <a:spcPts val="100"/>
              </a:spcBef>
            </a:pPr>
            <a:r>
              <a:rPr sz="1600" b="1" dirty="0">
                <a:solidFill>
                  <a:srgbClr val="1F6792"/>
                </a:solidFill>
                <a:latin typeface="Meiryo UI"/>
                <a:cs typeface="Meiryo UI"/>
              </a:rPr>
              <a:t>New</a:t>
            </a:r>
            <a:r>
              <a:rPr sz="1600" b="1" spc="-15" dirty="0">
                <a:solidFill>
                  <a:srgbClr val="1F6792"/>
                </a:solidFill>
                <a:latin typeface="Meiryo UI"/>
                <a:cs typeface="Meiryo UI"/>
              </a:rPr>
              <a:t> </a:t>
            </a:r>
            <a:r>
              <a:rPr sz="1600" b="1" dirty="0">
                <a:solidFill>
                  <a:srgbClr val="1F6792"/>
                </a:solidFill>
                <a:latin typeface="Meiryo UI"/>
                <a:cs typeface="Meiryo UI"/>
              </a:rPr>
              <a:t>Eurasian</a:t>
            </a:r>
            <a:r>
              <a:rPr sz="1600" b="1" spc="-15" dirty="0">
                <a:solidFill>
                  <a:srgbClr val="1F6792"/>
                </a:solidFill>
                <a:latin typeface="Meiryo UI"/>
                <a:cs typeface="Meiryo UI"/>
              </a:rPr>
              <a:t> </a:t>
            </a:r>
            <a:r>
              <a:rPr sz="1600" b="1" dirty="0">
                <a:solidFill>
                  <a:srgbClr val="1F6792"/>
                </a:solidFill>
                <a:latin typeface="Meiryo UI"/>
                <a:cs typeface="Meiryo UI"/>
              </a:rPr>
              <a:t>Land</a:t>
            </a:r>
            <a:r>
              <a:rPr sz="1600" b="1" spc="-15" dirty="0">
                <a:solidFill>
                  <a:srgbClr val="1F6792"/>
                </a:solidFill>
                <a:latin typeface="Meiryo UI"/>
                <a:cs typeface="Meiryo UI"/>
              </a:rPr>
              <a:t> </a:t>
            </a:r>
            <a:r>
              <a:rPr sz="1600" b="1" dirty="0">
                <a:solidFill>
                  <a:srgbClr val="1F6792"/>
                </a:solidFill>
                <a:latin typeface="Meiryo UI"/>
                <a:cs typeface="Meiryo UI"/>
              </a:rPr>
              <a:t>Bridge</a:t>
            </a:r>
            <a:r>
              <a:rPr sz="1600" b="1" spc="10" dirty="0">
                <a:solidFill>
                  <a:srgbClr val="1F6792"/>
                </a:solidFill>
                <a:latin typeface="Meiryo UI"/>
                <a:cs typeface="Meiryo UI"/>
              </a:rPr>
              <a:t> </a:t>
            </a:r>
            <a:r>
              <a:rPr sz="1200" b="1" spc="-44" baseline="13888" dirty="0">
                <a:latin typeface="Meiryo UI"/>
                <a:cs typeface="Meiryo UI"/>
              </a:rPr>
              <a:t>天津</a:t>
            </a:r>
            <a:endParaRPr sz="1200" baseline="13888">
              <a:latin typeface="Meiryo UI"/>
              <a:cs typeface="Meiryo UI"/>
            </a:endParaRPr>
          </a:p>
        </p:txBody>
      </p:sp>
      <p:sp>
        <p:nvSpPr>
          <p:cNvPr id="95" name="object 93">
            <a:extLst>
              <a:ext uri="{FF2B5EF4-FFF2-40B4-BE49-F238E27FC236}">
                <a16:creationId xmlns:a16="http://schemas.microsoft.com/office/drawing/2014/main" id="{7DDB4841-CCCC-451E-8D98-E36CAF25469B}"/>
              </a:ext>
            </a:extLst>
          </p:cNvPr>
          <p:cNvSpPr txBox="1"/>
          <p:nvPr/>
        </p:nvSpPr>
        <p:spPr>
          <a:xfrm>
            <a:off x="4719199" y="1748855"/>
            <a:ext cx="3565525" cy="52451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1F6792"/>
                </a:solidFill>
                <a:latin typeface="Meiryo UI"/>
                <a:cs typeface="Meiryo UI"/>
              </a:rPr>
              <a:t>Eurasian</a:t>
            </a:r>
            <a:r>
              <a:rPr sz="1600" b="1" spc="-25" dirty="0">
                <a:solidFill>
                  <a:srgbClr val="1F6792"/>
                </a:solidFill>
                <a:latin typeface="Meiryo UI"/>
                <a:cs typeface="Meiryo UI"/>
              </a:rPr>
              <a:t> </a:t>
            </a:r>
            <a:r>
              <a:rPr sz="1600" b="1" dirty="0">
                <a:solidFill>
                  <a:srgbClr val="1F6792"/>
                </a:solidFill>
                <a:latin typeface="Meiryo UI"/>
                <a:cs typeface="Meiryo UI"/>
              </a:rPr>
              <a:t>Land</a:t>
            </a:r>
            <a:r>
              <a:rPr sz="1600" b="1" spc="-20" dirty="0">
                <a:solidFill>
                  <a:srgbClr val="1F6792"/>
                </a:solidFill>
                <a:latin typeface="Meiryo UI"/>
                <a:cs typeface="Meiryo UI"/>
              </a:rPr>
              <a:t> </a:t>
            </a:r>
            <a:r>
              <a:rPr sz="1600" b="1" spc="-10" dirty="0">
                <a:solidFill>
                  <a:srgbClr val="1F6792"/>
                </a:solidFill>
                <a:latin typeface="Meiryo UI"/>
                <a:cs typeface="Meiryo UI"/>
              </a:rPr>
              <a:t>Bridge</a:t>
            </a:r>
            <a:endParaRPr sz="1600" dirty="0">
              <a:latin typeface="Meiryo UI"/>
              <a:cs typeface="Meiryo UI"/>
            </a:endParaRPr>
          </a:p>
          <a:p>
            <a:pPr marL="1087120">
              <a:lnSpc>
                <a:spcPct val="100000"/>
              </a:lnSpc>
              <a:spcBef>
                <a:spcPts val="85"/>
              </a:spcBef>
            </a:pPr>
            <a:r>
              <a:rPr sz="1600" b="1" spc="-40" dirty="0">
                <a:solidFill>
                  <a:srgbClr val="648700"/>
                </a:solidFill>
                <a:latin typeface="Meiryo UI"/>
                <a:cs typeface="Meiryo UI"/>
              </a:rPr>
              <a:t>Trans-</a:t>
            </a:r>
            <a:r>
              <a:rPr sz="1600" b="1" dirty="0">
                <a:solidFill>
                  <a:srgbClr val="648700"/>
                </a:solidFill>
                <a:latin typeface="Meiryo UI"/>
                <a:cs typeface="Meiryo UI"/>
              </a:rPr>
              <a:t>Siberian</a:t>
            </a:r>
            <a:r>
              <a:rPr sz="1600" b="1" spc="-10" dirty="0">
                <a:solidFill>
                  <a:srgbClr val="648700"/>
                </a:solidFill>
                <a:latin typeface="Meiryo UI"/>
                <a:cs typeface="Meiryo UI"/>
              </a:rPr>
              <a:t> Railway</a:t>
            </a:r>
            <a:endParaRPr sz="1600" dirty="0">
              <a:latin typeface="Meiryo UI"/>
              <a:cs typeface="Meiryo UI"/>
            </a:endParaRPr>
          </a:p>
        </p:txBody>
      </p:sp>
      <p:pic>
        <p:nvPicPr>
          <p:cNvPr id="96" name="object 94">
            <a:extLst>
              <a:ext uri="{FF2B5EF4-FFF2-40B4-BE49-F238E27FC236}">
                <a16:creationId xmlns:a16="http://schemas.microsoft.com/office/drawing/2014/main" id="{3A2DF303-81AD-4A43-A3C1-14C472F963E2}"/>
              </a:ext>
            </a:extLst>
          </p:cNvPr>
          <p:cNvPicPr/>
          <p:nvPr/>
        </p:nvPicPr>
        <p:blipFill>
          <a:blip r:embed="rId33" cstate="print"/>
          <a:stretch>
            <a:fillRect/>
          </a:stretch>
        </p:blipFill>
        <p:spPr>
          <a:xfrm>
            <a:off x="4471301" y="2255153"/>
            <a:ext cx="5487924" cy="1137081"/>
          </a:xfrm>
          <a:prstGeom prst="rect">
            <a:avLst/>
          </a:prstGeom>
        </p:spPr>
      </p:pic>
      <p:sp>
        <p:nvSpPr>
          <p:cNvPr id="98" name="正方形/長方形 97">
            <a:extLst>
              <a:ext uri="{FF2B5EF4-FFF2-40B4-BE49-F238E27FC236}">
                <a16:creationId xmlns:a16="http://schemas.microsoft.com/office/drawing/2014/main" id="{B9CA40D9-50C4-4A37-ABDA-7F333F34147F}"/>
              </a:ext>
            </a:extLst>
          </p:cNvPr>
          <p:cNvSpPr/>
          <p:nvPr/>
        </p:nvSpPr>
        <p:spPr>
          <a:xfrm>
            <a:off x="0" y="0"/>
            <a:ext cx="12192000" cy="47897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atin typeface="BIZ UDPゴシック" panose="020B0400000000000000" pitchFamily="50" charset="-128"/>
                <a:ea typeface="BIZ UDPゴシック" panose="020B0400000000000000" pitchFamily="50" charset="-128"/>
              </a:rPr>
              <a:t>鉄道の積替え（標準軌⇔広軌）ポイント</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983185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8482909-4432-40A7-B291-CA174FD33998}"/>
              </a:ext>
            </a:extLst>
          </p:cNvPr>
          <p:cNvSpPr/>
          <p:nvPr/>
        </p:nvSpPr>
        <p:spPr>
          <a:xfrm>
            <a:off x="0" y="0"/>
            <a:ext cx="12192000" cy="478971"/>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ユーラシア地経学的観点から、安定化必要な地域</a:t>
            </a:r>
          </a:p>
        </p:txBody>
      </p:sp>
      <p:pic>
        <p:nvPicPr>
          <p:cNvPr id="1028" name="Picture 4" descr="トルコ強硬、露は対応苦慮 アルメニア・アゼルバイジャン衝突、停戦以後で最大規模に - 産経ニュース">
            <a:extLst>
              <a:ext uri="{FF2B5EF4-FFF2-40B4-BE49-F238E27FC236}">
                <a16:creationId xmlns:a16="http://schemas.microsoft.com/office/drawing/2014/main" id="{EB16C39D-C9DE-4A21-8EE3-4AC3882D1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576" y="1733585"/>
            <a:ext cx="5690461" cy="433865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D5612C7-DD74-4F6E-ADC4-3F7BAE7F89FB}"/>
              </a:ext>
            </a:extLst>
          </p:cNvPr>
          <p:cNvSpPr txBox="1"/>
          <p:nvPr/>
        </p:nvSpPr>
        <p:spPr>
          <a:xfrm>
            <a:off x="0" y="534331"/>
            <a:ext cx="12192000" cy="707886"/>
          </a:xfrm>
          <a:prstGeom prst="rect">
            <a:avLst/>
          </a:prstGeom>
          <a:noFill/>
        </p:spPr>
        <p:txBody>
          <a:bodyPr wrap="square" rtlCol="0">
            <a:spAutoFit/>
          </a:bodyPr>
          <a:lstStyle/>
          <a:p>
            <a:pPr algn="ctr"/>
            <a:r>
              <a:rPr lang="en-US" altLang="ja-JP" sz="2000" dirty="0">
                <a:latin typeface="BIZ UDPゴシック" panose="020B0400000000000000" pitchFamily="50" charset="-128"/>
                <a:ea typeface="BIZ UDPゴシック" panose="020B0400000000000000" pitchFamily="50" charset="-128"/>
              </a:rPr>
              <a:t>2023</a:t>
            </a:r>
            <a:r>
              <a:rPr lang="ja-JP" altLang="en-US" sz="2000" dirty="0">
                <a:latin typeface="BIZ UDPゴシック" panose="020B0400000000000000" pitchFamily="50" charset="-128"/>
                <a:ea typeface="BIZ UDPゴシック" panose="020B0400000000000000" pitchFamily="50" charset="-128"/>
              </a:rPr>
              <a:t>年</a:t>
            </a:r>
            <a:r>
              <a:rPr lang="en-US" altLang="ja-JP" sz="2000" dirty="0">
                <a:latin typeface="BIZ UDPゴシック" panose="020B0400000000000000" pitchFamily="50" charset="-128"/>
                <a:ea typeface="BIZ UDPゴシック" panose="020B0400000000000000" pitchFamily="50" charset="-128"/>
              </a:rPr>
              <a:t>3</a:t>
            </a:r>
            <a:r>
              <a:rPr lang="ja-JP" altLang="en-US" sz="2000" dirty="0">
                <a:latin typeface="BIZ UDPゴシック" panose="020B0400000000000000" pitchFamily="50" charset="-128"/>
                <a:ea typeface="BIZ UDPゴシック" panose="020B0400000000000000" pitchFamily="50" charset="-128"/>
              </a:rPr>
              <a:t>月</a:t>
            </a:r>
            <a:r>
              <a:rPr lang="en-US" altLang="ja-JP" sz="2000" dirty="0">
                <a:latin typeface="BIZ UDPゴシック" panose="020B0400000000000000" pitchFamily="50" charset="-128"/>
                <a:ea typeface="BIZ UDPゴシック" panose="020B0400000000000000" pitchFamily="50" charset="-128"/>
              </a:rPr>
              <a:t>30</a:t>
            </a:r>
            <a:r>
              <a:rPr lang="ja-JP" altLang="en-US" sz="2000" dirty="0">
                <a:latin typeface="BIZ UDPゴシック" panose="020B0400000000000000" pitchFamily="50" charset="-128"/>
                <a:ea typeface="BIZ UDPゴシック" panose="020B0400000000000000" pitchFamily="50" charset="-128"/>
              </a:rPr>
              <a:t>日＠モスクワ</a:t>
            </a:r>
            <a:endParaRPr lang="en-US" altLang="ja-JP" sz="2000" dirty="0">
              <a:latin typeface="BIZ UDPゴシック" panose="020B0400000000000000" pitchFamily="50" charset="-128"/>
              <a:ea typeface="BIZ UDPゴシック" panose="020B0400000000000000" pitchFamily="50" charset="-128"/>
            </a:endParaRPr>
          </a:p>
          <a:p>
            <a:pPr algn="ctr"/>
            <a:r>
              <a:rPr lang="ja-JP" altLang="en-US" sz="2000" i="0" dirty="0">
                <a:effectLst/>
                <a:latin typeface="BIZ UDPゴシック" panose="020B0400000000000000" pitchFamily="50" charset="-128"/>
                <a:ea typeface="BIZ UDPゴシック" panose="020B0400000000000000" pitchFamily="50" charset="-128"/>
              </a:rPr>
              <a:t>イランのアブドラヒアン外相とロシアのラブロフ外相がモスクワで、カラバフ問題について会談。</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984F228D-BC0C-48BC-8C4D-4AD806442CEC}"/>
              </a:ext>
            </a:extLst>
          </p:cNvPr>
          <p:cNvSpPr txBox="1"/>
          <p:nvPr/>
        </p:nvSpPr>
        <p:spPr>
          <a:xfrm rot="926694">
            <a:off x="6686881" y="4008777"/>
            <a:ext cx="1506583" cy="461665"/>
          </a:xfrm>
          <a:prstGeom prst="rect">
            <a:avLst/>
          </a:prstGeom>
          <a:noFill/>
        </p:spPr>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アゼルバイジャン</a:t>
            </a:r>
            <a:endParaRPr kumimoji="1" lang="en-US" altLang="ja-JP" sz="1200" dirty="0">
              <a:latin typeface="BIZ UDPゴシック" panose="020B0400000000000000" pitchFamily="50" charset="-128"/>
              <a:ea typeface="BIZ UDPゴシック" panose="020B0400000000000000" pitchFamily="50" charset="-128"/>
            </a:endParaRPr>
          </a:p>
          <a:p>
            <a:pPr algn="ctr"/>
            <a:r>
              <a:rPr kumimoji="1" lang="ja-JP" altLang="en-US" sz="1200" dirty="0">
                <a:latin typeface="BIZ UDPゴシック" panose="020B0400000000000000" pitchFamily="50" charset="-128"/>
                <a:ea typeface="BIZ UDPゴシック" panose="020B0400000000000000" pitchFamily="50" charset="-128"/>
              </a:rPr>
              <a:t>超親日国</a:t>
            </a:r>
          </a:p>
        </p:txBody>
      </p:sp>
      <p:pic>
        <p:nvPicPr>
          <p:cNvPr id="1036" name="Picture 12" descr="お金 マーク に対する画像結果">
            <a:extLst>
              <a:ext uri="{FF2B5EF4-FFF2-40B4-BE49-F238E27FC236}">
                <a16:creationId xmlns:a16="http://schemas.microsoft.com/office/drawing/2014/main" id="{49BBA28B-3C78-42E1-989D-6FBBDA9E6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4896" y="3450592"/>
            <a:ext cx="790704" cy="7907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太政官布告第651号”型の日の丸（現行の国旗と同型）">
            <a:extLst>
              <a:ext uri="{FF2B5EF4-FFF2-40B4-BE49-F238E27FC236}">
                <a16:creationId xmlns:a16="http://schemas.microsoft.com/office/drawing/2014/main" id="{704FF8E4-CA1D-4442-B00B-26D680A36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3926" y="2208023"/>
            <a:ext cx="1622105" cy="10841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科普】中国国旗演变史_哔哩哔哩_bilibili">
            <a:extLst>
              <a:ext uri="{FF2B5EF4-FFF2-40B4-BE49-F238E27FC236}">
                <a16:creationId xmlns:a16="http://schemas.microsoft.com/office/drawing/2014/main" id="{D430526C-DBF9-4600-89BE-567C2BFC2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2635" y="3360632"/>
            <a:ext cx="1622105" cy="1012959"/>
          </a:xfrm>
          <a:prstGeom prst="rect">
            <a:avLst/>
          </a:prstGeom>
          <a:noFill/>
          <a:extLst>
            <a:ext uri="{909E8E84-426E-40DD-AFC4-6F175D3DCCD1}">
              <a14:hiddenFill xmlns:a14="http://schemas.microsoft.com/office/drawing/2010/main">
                <a:solidFill>
                  <a:srgbClr val="FFFFFF"/>
                </a:solidFill>
              </a14:hiddenFill>
            </a:ext>
          </a:extLst>
        </p:spPr>
      </p:pic>
      <p:sp>
        <p:nvSpPr>
          <p:cNvPr id="10" name="矢印: 左 9">
            <a:extLst>
              <a:ext uri="{FF2B5EF4-FFF2-40B4-BE49-F238E27FC236}">
                <a16:creationId xmlns:a16="http://schemas.microsoft.com/office/drawing/2014/main" id="{A55B62F3-6A5E-4B4A-B849-F95408F221C3}"/>
              </a:ext>
            </a:extLst>
          </p:cNvPr>
          <p:cNvSpPr/>
          <p:nvPr/>
        </p:nvSpPr>
        <p:spPr>
          <a:xfrm>
            <a:off x="8993857" y="3539431"/>
            <a:ext cx="383061" cy="707886"/>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Picture 28" descr="無料イラスト サウジアラビアの国旗">
            <a:extLst>
              <a:ext uri="{FF2B5EF4-FFF2-40B4-BE49-F238E27FC236}">
                <a16:creationId xmlns:a16="http://schemas.microsoft.com/office/drawing/2014/main" id="{0EA5B279-2316-4883-A568-B993FB2005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2635" y="4442017"/>
            <a:ext cx="1613396" cy="10755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2014年トルコ大統領選挙 に対する画像結果">
            <a:extLst>
              <a:ext uri="{FF2B5EF4-FFF2-40B4-BE49-F238E27FC236}">
                <a16:creationId xmlns:a16="http://schemas.microsoft.com/office/drawing/2014/main" id="{363C23B7-9684-4DA8-B96A-25909690A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150" y="2025802"/>
            <a:ext cx="275272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CE498EAE-5851-40BC-AD80-B6502C955925}"/>
              </a:ext>
            </a:extLst>
          </p:cNvPr>
          <p:cNvPicPr>
            <a:picLocks noChangeAspect="1"/>
          </p:cNvPicPr>
          <p:nvPr/>
        </p:nvPicPr>
        <p:blipFill>
          <a:blip r:embed="rId8"/>
          <a:stretch>
            <a:fillRect/>
          </a:stretch>
        </p:blipFill>
        <p:spPr>
          <a:xfrm>
            <a:off x="278416" y="4454965"/>
            <a:ext cx="2876194" cy="1617270"/>
          </a:xfrm>
          <a:prstGeom prst="rect">
            <a:avLst/>
          </a:prstGeom>
        </p:spPr>
      </p:pic>
      <p:sp>
        <p:nvSpPr>
          <p:cNvPr id="3" name="テキスト ボックス 2">
            <a:extLst>
              <a:ext uri="{FF2B5EF4-FFF2-40B4-BE49-F238E27FC236}">
                <a16:creationId xmlns:a16="http://schemas.microsoft.com/office/drawing/2014/main" id="{D505AADA-3E72-43EC-9662-4AB5FE332C06}"/>
              </a:ext>
            </a:extLst>
          </p:cNvPr>
          <p:cNvSpPr txBox="1"/>
          <p:nvPr/>
        </p:nvSpPr>
        <p:spPr>
          <a:xfrm>
            <a:off x="954878" y="4159141"/>
            <a:ext cx="1565678" cy="338554"/>
          </a:xfrm>
          <a:prstGeom prst="rect">
            <a:avLst/>
          </a:prstGeom>
          <a:noFill/>
        </p:spPr>
        <p:txBody>
          <a:bodyPr wrap="square" rtlCol="0">
            <a:spAutoFit/>
          </a:bodyPr>
          <a:lstStyle/>
          <a:p>
            <a:r>
              <a:rPr lang="ja-JP" altLang="en-US" sz="1600" dirty="0">
                <a:latin typeface="BIZ UDPゴシック" panose="020B0400000000000000" pitchFamily="50" charset="-128"/>
                <a:ea typeface="BIZ UDPゴシック" panose="020B0400000000000000" pitchFamily="50" charset="-128"/>
              </a:rPr>
              <a:t>アリエフ大統領</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829AEA2B-1E6F-43B8-9FAF-529A21E6211A}"/>
              </a:ext>
            </a:extLst>
          </p:cNvPr>
          <p:cNvSpPr txBox="1"/>
          <p:nvPr/>
        </p:nvSpPr>
        <p:spPr>
          <a:xfrm>
            <a:off x="962968" y="1721432"/>
            <a:ext cx="1780233" cy="338554"/>
          </a:xfrm>
          <a:prstGeom prst="rect">
            <a:avLst/>
          </a:prstGeom>
          <a:noFill/>
        </p:spPr>
        <p:txBody>
          <a:bodyPr wrap="square" rtlCol="0">
            <a:spAutoFit/>
          </a:bodyPr>
          <a:lstStyle/>
          <a:p>
            <a:r>
              <a:rPr lang="ja-JP" altLang="en-US" sz="1600" dirty="0">
                <a:latin typeface="BIZ UDPゴシック" panose="020B0400000000000000" pitchFamily="50" charset="-128"/>
                <a:ea typeface="BIZ UDPゴシック" panose="020B0400000000000000" pitchFamily="50" charset="-128"/>
              </a:rPr>
              <a:t>エルドアン大統領</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8BBF0B71-22F3-4D39-B7C7-848E97C3F77E}"/>
              </a:ext>
            </a:extLst>
          </p:cNvPr>
          <p:cNvSpPr/>
          <p:nvPr/>
        </p:nvSpPr>
        <p:spPr>
          <a:xfrm rot="20011979">
            <a:off x="205546" y="3939546"/>
            <a:ext cx="891259" cy="36265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盟友</a:t>
            </a:r>
          </a:p>
        </p:txBody>
      </p:sp>
      <p:sp>
        <p:nvSpPr>
          <p:cNvPr id="16" name="四角形: 角を丸くする 15">
            <a:extLst>
              <a:ext uri="{FF2B5EF4-FFF2-40B4-BE49-F238E27FC236}">
                <a16:creationId xmlns:a16="http://schemas.microsoft.com/office/drawing/2014/main" id="{16F9D5B3-0257-486B-9DAA-6A52541A2A6A}"/>
              </a:ext>
            </a:extLst>
          </p:cNvPr>
          <p:cNvSpPr/>
          <p:nvPr/>
        </p:nvSpPr>
        <p:spPr>
          <a:xfrm>
            <a:off x="794899" y="1342888"/>
            <a:ext cx="2116369" cy="362652"/>
          </a:xfrm>
          <a:prstGeom prst="round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来年大統領選挙</a:t>
            </a:r>
          </a:p>
        </p:txBody>
      </p:sp>
    </p:spTree>
    <p:extLst>
      <p:ext uri="{BB962C8B-B14F-4D97-AF65-F5344CB8AC3E}">
        <p14:creationId xmlns:p14="http://schemas.microsoft.com/office/powerpoint/2010/main" val="398232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コーカサスの説明地図">
            <a:extLst>
              <a:ext uri="{FF2B5EF4-FFF2-40B4-BE49-F238E27FC236}">
                <a16:creationId xmlns:a16="http://schemas.microsoft.com/office/drawing/2014/main" id="{2D35CE3C-A030-1075-0499-B184C84E0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0"/>
            <a:ext cx="8905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1E8EDE7B-7FB6-9FF1-346F-BB01732361A8}"/>
              </a:ext>
            </a:extLst>
          </p:cNvPr>
          <p:cNvSpPr txBox="1"/>
          <p:nvPr/>
        </p:nvSpPr>
        <p:spPr>
          <a:xfrm>
            <a:off x="3184933" y="6581001"/>
            <a:ext cx="6094854" cy="276999"/>
          </a:xfrm>
          <a:prstGeom prst="rect">
            <a:avLst/>
          </a:prstGeom>
          <a:noFill/>
        </p:spPr>
        <p:txBody>
          <a:bodyPr wrap="square">
            <a:spAutoFit/>
          </a:bodyPr>
          <a:lstStyle/>
          <a:p>
            <a:r>
              <a:rPr lang="en-US" altLang="ja-JP" sz="1200" b="1" dirty="0">
                <a:solidFill>
                  <a:schemeClr val="bg1"/>
                </a:solidFill>
                <a:latin typeface="Amasis MT Pro Black" panose="02040A04050005020304" pitchFamily="18" charset="0"/>
              </a:rPr>
              <a:t>https://www.visualcapitalist.com/map-explainer-caucasus-region/</a:t>
            </a:r>
            <a:endParaRPr lang="ja-JP" altLang="en-US" sz="1200" b="1"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3665566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57" y="1266889"/>
            <a:ext cx="5031686" cy="48468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62" y="5951370"/>
            <a:ext cx="3793019" cy="922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823" y="5675640"/>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0062" y="1746404"/>
            <a:ext cx="6172781" cy="386827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33016" y="744263"/>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04332" y="590374"/>
            <a:ext cx="5791874"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
        <p:nvSpPr>
          <p:cNvPr id="12" name="正方形/長方形 11">
            <a:extLst>
              <a:ext uri="{FF2B5EF4-FFF2-40B4-BE49-F238E27FC236}">
                <a16:creationId xmlns:a16="http://schemas.microsoft.com/office/drawing/2014/main" id="{773518D0-E403-4469-B8A8-859FE7C9B4CC}"/>
              </a:ext>
            </a:extLst>
          </p:cNvPr>
          <p:cNvSpPr/>
          <p:nvPr/>
        </p:nvSpPr>
        <p:spPr>
          <a:xfrm>
            <a:off x="1" y="-5"/>
            <a:ext cx="12192000" cy="5429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solidFill>
                <a:latin typeface="BIZ UDPゴシック" panose="020B0400000000000000" pitchFamily="50" charset="-128"/>
                <a:ea typeface="BIZ UDPゴシック" panose="020B0400000000000000" pitchFamily="50" charset="-128"/>
                <a:cs typeface="72 Black" panose="020B0A04030603020204" pitchFamily="34" charset="0"/>
              </a:rPr>
              <a:t>突如として登場する </a:t>
            </a:r>
            <a:r>
              <a:rPr kumimoji="1" lang="en-US" altLang="ja-JP" sz="3200" dirty="0">
                <a:solidFill>
                  <a:schemeClr val="bg1"/>
                </a:solidFill>
                <a:latin typeface="Amasis MT Pro Black" panose="02040A04050005020304" pitchFamily="18" charset="0"/>
                <a:ea typeface="BIZ UDPゴシック" panose="020B0400000000000000" pitchFamily="50" charset="-128"/>
                <a:cs typeface="72 Black" panose="020B0A04030603020204" pitchFamily="34" charset="0"/>
              </a:rPr>
              <a:t>Emerging Technology</a:t>
            </a:r>
            <a:endParaRPr lang="ja-JP" altLang="en-US" sz="3200" dirty="0">
              <a:solidFill>
                <a:schemeClr val="bg1"/>
              </a:solidFill>
              <a:latin typeface="Amasis MT Pro Black" panose="02040A04050005020304" pitchFamily="18" charset="0"/>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679BC193-2071-41C4-9DD1-1FD5CC886359}"/>
              </a:ext>
            </a:extLst>
          </p:cNvPr>
          <p:cNvSpPr txBox="1"/>
          <p:nvPr/>
        </p:nvSpPr>
        <p:spPr>
          <a:xfrm>
            <a:off x="6452377" y="5443538"/>
            <a:ext cx="4737558" cy="1323439"/>
          </a:xfrm>
          <a:prstGeom prst="rect">
            <a:avLst/>
          </a:prstGeom>
          <a:noFill/>
        </p:spPr>
        <p:txBody>
          <a:bodyPr wrap="square" rtlCol="0">
            <a:spAutoFit/>
          </a:bodyPr>
          <a:lstStyle/>
          <a:p>
            <a:pPr marL="342900" indent="-342900">
              <a:buFont typeface="Wingdings" panose="05000000000000000000" pitchFamily="2" charset="2"/>
              <a:buChar char="u"/>
            </a:pPr>
            <a:r>
              <a:rPr kumimoji="1" lang="ja-JP" altLang="en-US" sz="2000" dirty="0">
                <a:latin typeface="BIZ UDPゴシック" panose="020B0400000000000000" pitchFamily="50" charset="-128"/>
                <a:ea typeface="BIZ UDPゴシック" panose="020B0400000000000000" pitchFamily="50" charset="-128"/>
              </a:rPr>
              <a:t>修飾ウリジン</a:t>
            </a:r>
            <a:endParaRPr kumimoji="1" lang="en-US" altLang="ja-JP" sz="2000" dirty="0">
              <a:latin typeface="BIZ UDPゴシック" panose="020B0400000000000000" pitchFamily="50" charset="-128"/>
              <a:ea typeface="BIZ UDPゴシック" panose="020B0400000000000000" pitchFamily="50" charset="-128"/>
            </a:endParaRPr>
          </a:p>
          <a:p>
            <a:pPr marL="342900" indent="-342900">
              <a:buFont typeface="Wingdings" panose="05000000000000000000" pitchFamily="2" charset="2"/>
              <a:buChar char="u"/>
            </a:pPr>
            <a:r>
              <a:rPr kumimoji="1" lang="ja-JP" altLang="en-US" sz="2000" dirty="0">
                <a:latin typeface="BIZ UDPゴシック" panose="020B0400000000000000" pitchFamily="50" charset="-128"/>
                <a:ea typeface="BIZ UDPゴシック" panose="020B0400000000000000" pitchFamily="50" charset="-128"/>
              </a:rPr>
              <a:t>ナノリキッドパーティクル（</a:t>
            </a:r>
            <a:r>
              <a:rPr kumimoji="1" lang="en-US" altLang="ja-JP" sz="2000" dirty="0">
                <a:latin typeface="BIZ UDPゴシック" panose="020B0400000000000000" pitchFamily="50" charset="-128"/>
                <a:ea typeface="BIZ UDPゴシック" panose="020B0400000000000000" pitchFamily="50" charset="-128"/>
              </a:rPr>
              <a:t>NLP</a:t>
            </a:r>
            <a:r>
              <a:rPr kumimoji="1" lang="ja-JP" altLang="en-US" sz="2000" dirty="0">
                <a:latin typeface="BIZ UDPゴシック" panose="020B0400000000000000" pitchFamily="50" charset="-128"/>
                <a:ea typeface="BIZ UDPゴシック" panose="020B0400000000000000" pitchFamily="50" charset="-128"/>
              </a:rPr>
              <a:t>）</a:t>
            </a:r>
            <a:endParaRPr kumimoji="1" lang="en-US" altLang="ja-JP" sz="2000" dirty="0">
              <a:latin typeface="BIZ UDPゴシック" panose="020B0400000000000000" pitchFamily="50" charset="-128"/>
              <a:ea typeface="BIZ UDPゴシック" panose="020B0400000000000000" pitchFamily="50" charset="-128"/>
            </a:endParaRPr>
          </a:p>
          <a:p>
            <a:pPr marL="342900" indent="-342900">
              <a:buFont typeface="Wingdings" panose="05000000000000000000" pitchFamily="2" charset="2"/>
              <a:buChar char="u"/>
            </a:pPr>
            <a:r>
              <a:rPr kumimoji="1" lang="ja-JP" altLang="en-US" sz="2000" dirty="0">
                <a:latin typeface="BIZ UDPゴシック" panose="020B0400000000000000" pitchFamily="50" charset="-128"/>
                <a:ea typeface="BIZ UDPゴシック" panose="020B0400000000000000" pitchFamily="50" charset="-128"/>
              </a:rPr>
              <a:t>自己増殖型</a:t>
            </a:r>
            <a:r>
              <a:rPr kumimoji="1" lang="en-US" altLang="ja-JP" sz="2000" dirty="0">
                <a:latin typeface="BIZ UDPゴシック" panose="020B0400000000000000" pitchFamily="50" charset="-128"/>
                <a:ea typeface="BIZ UDPゴシック" panose="020B0400000000000000" pitchFamily="50" charset="-128"/>
              </a:rPr>
              <a:t>RNA</a:t>
            </a:r>
          </a:p>
          <a:p>
            <a:pPr marL="342900" indent="-342900">
              <a:buFont typeface="Wingdings" panose="05000000000000000000" pitchFamily="2" charset="2"/>
              <a:buChar char="u"/>
            </a:pPr>
            <a:r>
              <a:rPr lang="ja-JP" altLang="en-US" sz="2000" dirty="0">
                <a:latin typeface="BIZ UDPゴシック" panose="020B0400000000000000" pitchFamily="50" charset="-128"/>
                <a:ea typeface="BIZ UDPゴシック" panose="020B0400000000000000" pitchFamily="50" charset="-128"/>
              </a:rPr>
              <a:t>脳関門突破型スパイク蛋白質</a:t>
            </a:r>
            <a:endParaRPr kumimoji="1" lang="ja-JP" altLang="en-US" sz="2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215904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CCA10F07-9D49-4EE7-8C5A-ACF15EA1BC12}"/>
              </a:ext>
            </a:extLst>
          </p:cNvPr>
          <p:cNvGraphicFramePr>
            <a:graphicFrameLocks noGrp="1"/>
          </p:cNvGraphicFramePr>
          <p:nvPr/>
        </p:nvGraphicFramePr>
        <p:xfrm>
          <a:off x="1" y="86442"/>
          <a:ext cx="12191999" cy="6661687"/>
        </p:xfrm>
        <a:graphic>
          <a:graphicData uri="http://schemas.openxmlformats.org/drawingml/2006/table">
            <a:tbl>
              <a:tblPr firstRow="1" bandRow="1">
                <a:tableStyleId>{74C1A8A3-306A-4EB7-A6B1-4F7E0EB9C5D6}</a:tableStyleId>
              </a:tblPr>
              <a:tblGrid>
                <a:gridCol w="779342">
                  <a:extLst>
                    <a:ext uri="{9D8B030D-6E8A-4147-A177-3AD203B41FA5}">
                      <a16:colId xmlns:a16="http://schemas.microsoft.com/office/drawing/2014/main" val="922906179"/>
                    </a:ext>
                  </a:extLst>
                </a:gridCol>
                <a:gridCol w="1682502">
                  <a:extLst>
                    <a:ext uri="{9D8B030D-6E8A-4147-A177-3AD203B41FA5}">
                      <a16:colId xmlns:a16="http://schemas.microsoft.com/office/drawing/2014/main" val="3620762904"/>
                    </a:ext>
                  </a:extLst>
                </a:gridCol>
                <a:gridCol w="7288839">
                  <a:extLst>
                    <a:ext uri="{9D8B030D-6E8A-4147-A177-3AD203B41FA5}">
                      <a16:colId xmlns:a16="http://schemas.microsoft.com/office/drawing/2014/main" val="2514353749"/>
                    </a:ext>
                  </a:extLst>
                </a:gridCol>
                <a:gridCol w="1442926">
                  <a:extLst>
                    <a:ext uri="{9D8B030D-6E8A-4147-A177-3AD203B41FA5}">
                      <a16:colId xmlns:a16="http://schemas.microsoft.com/office/drawing/2014/main" val="414915984"/>
                    </a:ext>
                  </a:extLst>
                </a:gridCol>
                <a:gridCol w="998390">
                  <a:extLst>
                    <a:ext uri="{9D8B030D-6E8A-4147-A177-3AD203B41FA5}">
                      <a16:colId xmlns:a16="http://schemas.microsoft.com/office/drawing/2014/main" val="1505974279"/>
                    </a:ext>
                  </a:extLst>
                </a:gridCol>
              </a:tblGrid>
              <a:tr h="188766">
                <a:tc>
                  <a:txBody>
                    <a:bodyPr/>
                    <a:lstStyle/>
                    <a:p>
                      <a:pPr algn="ctr"/>
                      <a:r>
                        <a:rPr kumimoji="1" lang="ja-JP" altLang="en-US" sz="1200" b="0" dirty="0">
                          <a:solidFill>
                            <a:schemeClr val="accent2">
                              <a:lumMod val="20000"/>
                              <a:lumOff val="80000"/>
                            </a:schemeClr>
                          </a:solidFill>
                          <a:latin typeface="UD デジタル 教科書体 N-R" panose="02020400000000000000" pitchFamily="17" charset="-128"/>
                          <a:ea typeface="UD デジタル 教科書体 N-R" panose="02020400000000000000" pitchFamily="17" charset="-128"/>
                        </a:rPr>
                        <a:t>開催数</a:t>
                      </a:r>
                    </a:p>
                  </a:txBody>
                  <a:tcPr anchor="ctr">
                    <a:solidFill>
                      <a:srgbClr val="0070C0"/>
                    </a:solidFill>
                  </a:tcPr>
                </a:tc>
                <a:tc>
                  <a:txBody>
                    <a:bodyPr/>
                    <a:lstStyle/>
                    <a:p>
                      <a:pPr algn="ctr"/>
                      <a:r>
                        <a:rPr kumimoji="1" lang="ja-JP" altLang="en-US" sz="1400" b="0" dirty="0">
                          <a:solidFill>
                            <a:schemeClr val="bg1"/>
                          </a:solidFill>
                          <a:latin typeface="UD デジタル 教科書体 N-R" panose="02020400000000000000" pitchFamily="17" charset="-128"/>
                          <a:ea typeface="UD デジタル 教科書体 N-R" panose="02020400000000000000" pitchFamily="17" charset="-128"/>
                        </a:rPr>
                        <a:t>開催日</a:t>
                      </a:r>
                    </a:p>
                  </a:txBody>
                  <a:tcPr anchor="ctr">
                    <a:solidFill>
                      <a:srgbClr val="0070C0"/>
                    </a:solidFill>
                  </a:tcPr>
                </a:tc>
                <a:tc>
                  <a:txBody>
                    <a:bodyPr/>
                    <a:lstStyle/>
                    <a:p>
                      <a:pPr algn="ctr"/>
                      <a:r>
                        <a:rPr kumimoji="1" lang="ja-JP" altLang="en-US" sz="1400" b="0" dirty="0">
                          <a:solidFill>
                            <a:schemeClr val="bg1"/>
                          </a:solidFill>
                          <a:latin typeface="UD デジタル 教科書体 N-R" panose="02020400000000000000" pitchFamily="17" charset="-128"/>
                          <a:ea typeface="UD デジタル 教科書体 N-R" panose="02020400000000000000" pitchFamily="17" charset="-128"/>
                        </a:rPr>
                        <a:t>タイトル～副題～</a:t>
                      </a:r>
                    </a:p>
                  </a:txBody>
                  <a:tcPr anchor="ctr">
                    <a:solidFill>
                      <a:srgbClr val="0070C0"/>
                    </a:solidFill>
                  </a:tcPr>
                </a:tc>
                <a:tc>
                  <a:txBody>
                    <a:bodyPr/>
                    <a:lstStyle/>
                    <a:p>
                      <a:pPr algn="ctr"/>
                      <a:r>
                        <a:rPr kumimoji="1" lang="ja-JP" altLang="en-US" sz="1400" b="0" dirty="0">
                          <a:solidFill>
                            <a:schemeClr val="bg1"/>
                          </a:solidFill>
                          <a:latin typeface="UD デジタル 教科書体 N-R" panose="02020400000000000000" pitchFamily="17" charset="-128"/>
                          <a:ea typeface="UD デジタル 教科書体 N-R" panose="02020400000000000000" pitchFamily="17" charset="-128"/>
                        </a:rPr>
                        <a:t>申込／参加</a:t>
                      </a:r>
                    </a:p>
                  </a:txBody>
                  <a:tcPr anchor="ctr">
                    <a:solidFill>
                      <a:srgbClr val="0070C0"/>
                    </a:solidFill>
                  </a:tcPr>
                </a:tc>
                <a:tc>
                  <a:txBody>
                    <a:bodyPr/>
                    <a:lstStyle/>
                    <a:p>
                      <a:pPr algn="ctr"/>
                      <a:r>
                        <a:rPr kumimoji="1" lang="ja-JP" altLang="en-US" sz="1200" b="0" dirty="0">
                          <a:solidFill>
                            <a:schemeClr val="bg1"/>
                          </a:solidFill>
                          <a:latin typeface="UD デジタル 教科書体 N-R" panose="02020400000000000000" pitchFamily="17" charset="-128"/>
                          <a:ea typeface="UD デジタル 教科書体 N-R" panose="02020400000000000000" pitchFamily="17" charset="-128"/>
                        </a:rPr>
                        <a:t>アンケート</a:t>
                      </a:r>
                    </a:p>
                  </a:txBody>
                  <a:tcPr anchor="ctr">
                    <a:solidFill>
                      <a:srgbClr val="0070C0"/>
                    </a:solidFill>
                  </a:tcPr>
                </a:tc>
                <a:extLst>
                  <a:ext uri="{0D108BD9-81ED-4DB2-BD59-A6C34878D82A}">
                    <a16:rowId xmlns:a16="http://schemas.microsoft.com/office/drawing/2014/main" val="2528773680"/>
                  </a:ext>
                </a:extLst>
              </a:tr>
              <a:tr h="29259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1</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5</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23</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en-US" altLang="ja-JP" sz="2800" b="1" dirty="0">
                          <a:solidFill>
                            <a:schemeClr val="tx1"/>
                          </a:solidFill>
                          <a:latin typeface="BIZ UDP明朝 Medium" panose="02020500000000000000" pitchFamily="18" charset="-128"/>
                          <a:ea typeface="BIZ UDP明朝 Medium" panose="02020500000000000000" pitchFamily="18" charset="-128"/>
                        </a:rPr>
                        <a:t>Web</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探偵団＠ウクライナ侵攻 </a:t>
                      </a:r>
                      <a:r>
                        <a:rPr kumimoji="1" lang="ja-JP" altLang="en-US" sz="1600" b="1" dirty="0">
                          <a:latin typeface="BIZ UDP明朝 Medium" panose="02020500000000000000" pitchFamily="18" charset="-128"/>
                          <a:ea typeface="BIZ UDP明朝 Medium" panose="02020500000000000000" pitchFamily="18" charset="-128"/>
                        </a:rPr>
                        <a:t>～公開情報パワー～</a:t>
                      </a: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１３名</a:t>
                      </a:r>
                      <a:r>
                        <a:rPr kumimoji="1" lang="ja-JP" altLang="en-US" sz="1800" b="1" dirty="0">
                          <a:latin typeface="BIZ UDP明朝 Medium" panose="02020500000000000000" pitchFamily="18" charset="-128"/>
                          <a:ea typeface="BIZ UDP明朝 Medium" panose="02020500000000000000" pitchFamily="18" charset="-128"/>
                        </a:rPr>
                        <a:t>／</a:t>
                      </a:r>
                      <a:r>
                        <a:rPr kumimoji="1" lang="ja-JP" altLang="en-US" sz="2000" b="1" dirty="0">
                          <a:latin typeface="BIZ UDP明朝 Medium" panose="02020500000000000000" pitchFamily="18" charset="-128"/>
                          <a:ea typeface="BIZ UDP明朝 Medium" panose="02020500000000000000" pitchFamily="18" charset="-128"/>
                        </a:rPr>
                        <a:t>５名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４名</a:t>
                      </a:r>
                    </a:p>
                  </a:txBody>
                  <a:tcPr anchor="ctr">
                    <a:solidFill>
                      <a:schemeClr val="bg1"/>
                    </a:solidFill>
                  </a:tcPr>
                </a:tc>
                <a:extLst>
                  <a:ext uri="{0D108BD9-81ED-4DB2-BD59-A6C34878D82A}">
                    <a16:rowId xmlns:a16="http://schemas.microsoft.com/office/drawing/2014/main" val="1952480290"/>
                  </a:ext>
                </a:extLst>
              </a:tr>
              <a:tr h="395828">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2</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en-US" altLang="ja-JP" sz="1400" b="1" dirty="0">
                          <a:latin typeface="BIZ UDP明朝 Medium" panose="02020500000000000000" pitchFamily="18" charset="-128"/>
                          <a:ea typeface="BIZ UDP明朝 Medium" panose="02020500000000000000" pitchFamily="18" charset="-128"/>
                        </a:rPr>
                        <a:t>2022</a:t>
                      </a:r>
                      <a:r>
                        <a:rPr kumimoji="1" lang="ja-JP" altLang="en-US" sz="1400" b="1" dirty="0">
                          <a:latin typeface="BIZ UDP明朝 Medium" panose="02020500000000000000" pitchFamily="18" charset="-128"/>
                          <a:ea typeface="BIZ UDP明朝 Medium" panose="02020500000000000000" pitchFamily="18" charset="-128"/>
                        </a:rPr>
                        <a:t>年</a:t>
                      </a:r>
                      <a:r>
                        <a:rPr kumimoji="1" lang="en-US" altLang="ja-JP" sz="1400" b="1" dirty="0">
                          <a:latin typeface="BIZ UDP明朝 Medium" panose="02020500000000000000" pitchFamily="18" charset="-128"/>
                          <a:ea typeface="BIZ UDP明朝 Medium" panose="02020500000000000000" pitchFamily="18" charset="-128"/>
                        </a:rPr>
                        <a:t>6</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23</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en-US" altLang="ja-JP" sz="2800" b="1" dirty="0">
                          <a:latin typeface="BIZ UDP明朝 Medium" panose="02020500000000000000" pitchFamily="18" charset="-128"/>
                          <a:ea typeface="BIZ UDP明朝 Medium" panose="02020500000000000000" pitchFamily="18" charset="-128"/>
                        </a:rPr>
                        <a:t>RNA</a:t>
                      </a:r>
                      <a:r>
                        <a:rPr kumimoji="1" lang="ja-JP" altLang="en-US" sz="2800" b="1" dirty="0">
                          <a:latin typeface="BIZ UDP明朝 Medium" panose="02020500000000000000" pitchFamily="18" charset="-128"/>
                          <a:ea typeface="BIZ UDP明朝 Medium" panose="02020500000000000000" pitchFamily="18" charset="-128"/>
                        </a:rPr>
                        <a:t>ワールド </a:t>
                      </a:r>
                      <a:r>
                        <a:rPr kumimoji="1" lang="ja-JP" altLang="en-US" sz="1600" b="1" dirty="0">
                          <a:latin typeface="BIZ UDP明朝 Medium" panose="02020500000000000000" pitchFamily="18" charset="-128"/>
                          <a:ea typeface="BIZ UDP明朝 Medium" panose="02020500000000000000" pitchFamily="18" charset="-128"/>
                        </a:rPr>
                        <a:t>～医療・農業～</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accent4">
                        <a:lumMod val="40000"/>
                        <a:lumOff val="60000"/>
                      </a:schemeClr>
                    </a:solidFill>
                  </a:tcPr>
                </a:tc>
                <a:tc>
                  <a:txBody>
                    <a:bodyPr/>
                    <a:lstStyle/>
                    <a:p>
                      <a:pPr algn="dist"/>
                      <a:r>
                        <a:rPr kumimoji="1" lang="en-US" altLang="ja-JP" sz="1400" b="1" dirty="0">
                          <a:latin typeface="BIZ UDP明朝 Medium" panose="02020500000000000000" pitchFamily="18" charset="-128"/>
                          <a:ea typeface="BIZ UDP明朝 Medium" panose="02020500000000000000" pitchFamily="18" charset="-128"/>
                        </a:rPr>
                        <a:t>10</a:t>
                      </a:r>
                      <a:r>
                        <a:rPr kumimoji="1" lang="ja-JP" altLang="en-US" sz="1400" b="1" dirty="0">
                          <a:latin typeface="BIZ UDP明朝 Medium" panose="02020500000000000000" pitchFamily="18" charset="-128"/>
                          <a:ea typeface="BIZ UDP明朝 Medium" panose="02020500000000000000" pitchFamily="18" charset="-128"/>
                        </a:rPr>
                        <a:t>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24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1587892137"/>
                  </a:ext>
                </a:extLst>
              </a:tr>
              <a:tr h="187384">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3</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en-US" altLang="ja-JP" sz="1400" b="1" dirty="0">
                          <a:latin typeface="BIZ UDP明朝 Medium" panose="02020500000000000000" pitchFamily="18" charset="-128"/>
                          <a:ea typeface="BIZ UDP明朝 Medium" panose="02020500000000000000" pitchFamily="18" charset="-128"/>
                        </a:rPr>
                        <a:t>2022</a:t>
                      </a:r>
                      <a:r>
                        <a:rPr kumimoji="1" lang="ja-JP" altLang="en-US" sz="1400" b="1" dirty="0">
                          <a:latin typeface="BIZ UDP明朝 Medium" panose="02020500000000000000" pitchFamily="18" charset="-128"/>
                          <a:ea typeface="BIZ UDP明朝 Medium" panose="02020500000000000000" pitchFamily="18" charset="-128"/>
                        </a:rPr>
                        <a:t>年</a:t>
                      </a:r>
                      <a:r>
                        <a:rPr kumimoji="1" lang="en-US" altLang="ja-JP" sz="1400" b="1" dirty="0">
                          <a:latin typeface="BIZ UDP明朝 Medium" panose="02020500000000000000" pitchFamily="18" charset="-128"/>
                          <a:ea typeface="BIZ UDP明朝 Medium" panose="02020500000000000000" pitchFamily="18" charset="-128"/>
                        </a:rPr>
                        <a:t>7</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25</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ja-JP" altLang="en-US" sz="2800" b="1" dirty="0">
                          <a:latin typeface="BIZ UDP明朝 Medium" panose="02020500000000000000" pitchFamily="18" charset="-128"/>
                          <a:ea typeface="BIZ UDP明朝 Medium" panose="02020500000000000000" pitchFamily="18" charset="-128"/>
                        </a:rPr>
                        <a:t>人工知能のトレンドと</a:t>
                      </a:r>
                      <a:r>
                        <a:rPr kumimoji="1" lang="en-US" altLang="ja-JP" sz="2800" b="1" dirty="0">
                          <a:latin typeface="BIZ UDP明朝 Medium" panose="02020500000000000000" pitchFamily="18" charset="-128"/>
                          <a:ea typeface="BIZ UDP明朝 Medium" panose="02020500000000000000" pitchFamily="18" charset="-128"/>
                        </a:rPr>
                        <a:t>GPU </a:t>
                      </a:r>
                      <a:r>
                        <a:rPr kumimoji="1" lang="ja-JP" altLang="en-US" sz="1400" b="1" dirty="0">
                          <a:latin typeface="BIZ UDP明朝 Medium" panose="02020500000000000000" pitchFamily="18" charset="-128"/>
                          <a:ea typeface="BIZ UDP明朝 Medium" panose="02020500000000000000" pitchFamily="18" charset="-128"/>
                        </a:rPr>
                        <a:t>～トランスフォーマーとパーセプトロン～</a:t>
                      </a:r>
                    </a:p>
                  </a:txBody>
                  <a:tcPr anchor="ctr">
                    <a:solidFill>
                      <a:schemeClr val="accent4">
                        <a:lumMod val="40000"/>
                        <a:lumOff val="60000"/>
                      </a:schemeClr>
                    </a:solidFill>
                  </a:tcPr>
                </a:tc>
                <a:tc>
                  <a:txBody>
                    <a:bodyPr/>
                    <a:lstStyle/>
                    <a:p>
                      <a:pPr algn="dist"/>
                      <a:r>
                        <a:rPr kumimoji="1" lang="en-US" altLang="ja-JP" sz="1400" b="1" dirty="0">
                          <a:latin typeface="BIZ UDP明朝 Medium" panose="02020500000000000000" pitchFamily="18" charset="-128"/>
                          <a:ea typeface="BIZ UDP明朝 Medium" panose="02020500000000000000" pitchFamily="18" charset="-128"/>
                        </a:rPr>
                        <a:t>19</a:t>
                      </a:r>
                      <a:r>
                        <a:rPr kumimoji="1" lang="ja-JP" altLang="en-US" sz="1400" b="1" dirty="0">
                          <a:latin typeface="BIZ UDP明朝 Medium" panose="02020500000000000000" pitchFamily="18" charset="-128"/>
                          <a:ea typeface="BIZ UDP明朝 Medium" panose="02020500000000000000" pitchFamily="18" charset="-128"/>
                        </a:rPr>
                        <a:t>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11</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24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ja-JP" altLang="en-US" sz="2000" b="1" dirty="0">
                          <a:latin typeface="BIZ UDP明朝 Medium" panose="02020500000000000000" pitchFamily="18" charset="-128"/>
                          <a:ea typeface="BIZ UDP明朝 Medium" panose="02020500000000000000" pitchFamily="18" charset="-128"/>
                        </a:rPr>
                        <a:t>８名</a:t>
                      </a:r>
                    </a:p>
                  </a:txBody>
                  <a:tcPr anchor="ctr">
                    <a:solidFill>
                      <a:schemeClr val="bg1"/>
                    </a:solidFill>
                  </a:tcPr>
                </a:tc>
                <a:extLst>
                  <a:ext uri="{0D108BD9-81ED-4DB2-BD59-A6C34878D82A}">
                    <a16:rowId xmlns:a16="http://schemas.microsoft.com/office/drawing/2014/main" val="2262407264"/>
                  </a:ext>
                </a:extLst>
              </a:tr>
              <a:tr h="281283">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4</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8</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25</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ja-JP" altLang="en-US" sz="2800" b="1" dirty="0">
                          <a:latin typeface="BIZ UDP明朝 Medium" panose="02020500000000000000" pitchFamily="18" charset="-128"/>
                          <a:ea typeface="BIZ UDP明朝 Medium" panose="02020500000000000000" pitchFamily="18" charset="-128"/>
                        </a:rPr>
                        <a:t>中央銀行デジタル通貨の最新動向</a:t>
                      </a: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１０名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6</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4</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3579287589"/>
                  </a:ext>
                </a:extLst>
              </a:tr>
              <a:tr h="242445">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5</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9</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26</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algn="l"/>
                      <a:r>
                        <a:rPr kumimoji="1" lang="ja-JP" altLang="en-US" sz="2800" b="1" dirty="0">
                          <a:latin typeface="BIZ UDP明朝 Medium" panose="02020500000000000000" pitchFamily="18" charset="-128"/>
                          <a:ea typeface="BIZ UDP明朝 Medium" panose="02020500000000000000" pitchFamily="18" charset="-128"/>
                        </a:rPr>
                        <a:t>合成生物学</a:t>
                      </a:r>
                      <a:r>
                        <a:rPr kumimoji="1" lang="ja-JP" altLang="en-US" sz="2400" b="1" dirty="0">
                          <a:latin typeface="BIZ UDP明朝 Medium" panose="02020500000000000000" pitchFamily="18" charset="-128"/>
                          <a:ea typeface="BIZ UDP明朝 Medium" panose="02020500000000000000" pitchFamily="18" charset="-128"/>
                        </a:rPr>
                        <a:t> </a:t>
                      </a:r>
                      <a:r>
                        <a:rPr kumimoji="1" lang="ja-JP" altLang="en-US" sz="1600" b="1" dirty="0">
                          <a:latin typeface="BIZ UDP明朝 Medium" panose="02020500000000000000" pitchFamily="18" charset="-128"/>
                          <a:ea typeface="BIZ UDP明朝 Medium" panose="02020500000000000000" pitchFamily="18" charset="-128"/>
                        </a:rPr>
                        <a:t>～バイオ経済とベンチャー企業～</a:t>
                      </a:r>
                      <a:endParaRPr kumimoji="1" lang="ja-JP" altLang="en-US" sz="1400" b="1" dirty="0">
                        <a:latin typeface="BIZ UDP明朝 Medium" panose="02020500000000000000" pitchFamily="18" charset="-128"/>
                        <a:ea typeface="BIZ UDP明朝 Medium" panose="02020500000000000000" pitchFamily="18" charset="-128"/>
                      </a:endParaRP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２２名</a:t>
                      </a:r>
                      <a:r>
                        <a:rPr kumimoji="1" lang="ja-JP" altLang="en-US" sz="1800" b="1" dirty="0">
                          <a:latin typeface="BIZ UDP明朝 Medium" panose="02020500000000000000" pitchFamily="18" charset="-128"/>
                          <a:ea typeface="BIZ UDP明朝 Medium" panose="02020500000000000000" pitchFamily="18" charset="-128"/>
                        </a:rPr>
                        <a:t>／</a:t>
                      </a:r>
                      <a:r>
                        <a:rPr kumimoji="1" lang="ja-JP" altLang="en-US" sz="2000" b="1" dirty="0">
                          <a:latin typeface="BIZ UDP明朝 Medium" panose="02020500000000000000" pitchFamily="18" charset="-128"/>
                          <a:ea typeface="BIZ UDP明朝 Medium" panose="02020500000000000000" pitchFamily="18" charset="-128"/>
                        </a:rPr>
                        <a:t>１３名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1361903158"/>
                  </a:ext>
                </a:extLst>
              </a:tr>
              <a:tr h="314221">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6</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10</a:t>
                      </a:r>
                      <a:r>
                        <a:rPr kumimoji="1" lang="ja-JP" altLang="en-US" sz="1400" b="1" dirty="0">
                          <a:latin typeface="BIZ UDP明朝 Medium" panose="02020500000000000000" pitchFamily="18" charset="-128"/>
                          <a:ea typeface="BIZ UDP明朝 Medium" panose="02020500000000000000" pitchFamily="18" charset="-128"/>
                        </a:rPr>
                        <a:t>月２５日</a:t>
                      </a:r>
                    </a:p>
                  </a:txBody>
                  <a:tcPr anchor="ctr">
                    <a:solidFill>
                      <a:schemeClr val="accent4">
                        <a:lumMod val="20000"/>
                        <a:lumOff val="80000"/>
                      </a:schemeClr>
                    </a:solidFill>
                  </a:tcPr>
                </a:tc>
                <a:tc>
                  <a:txBody>
                    <a:bodyPr/>
                    <a:lstStyle/>
                    <a:p>
                      <a:pPr algn="l"/>
                      <a:r>
                        <a:rPr kumimoji="1" lang="ja-JP" altLang="en-US" sz="2800" b="1" dirty="0">
                          <a:latin typeface="BIZ UDP明朝 Medium" panose="02020500000000000000" pitchFamily="18" charset="-128"/>
                          <a:ea typeface="BIZ UDP明朝 Medium" panose="02020500000000000000" pitchFamily="18" charset="-128"/>
                        </a:rPr>
                        <a:t>アップサイクル技術</a:t>
                      </a:r>
                      <a:r>
                        <a:rPr kumimoji="1" lang="ja-JP" altLang="en-US" sz="1600" dirty="0">
                          <a:latin typeface="BIZ UDP明朝 Medium" panose="02020500000000000000" pitchFamily="18" charset="-128"/>
                          <a:ea typeface="BIZ UDP明朝 Medium" panose="02020500000000000000" pitchFamily="18" charset="-128"/>
                        </a:rPr>
                        <a:t>　</a:t>
                      </a:r>
                      <a:r>
                        <a:rPr kumimoji="1" lang="ja-JP" altLang="en-US" sz="1600" b="1" dirty="0">
                          <a:latin typeface="BIZ UDP明朝 Medium" panose="02020500000000000000" pitchFamily="18" charset="-128"/>
                          <a:ea typeface="BIZ UDP明朝 Medium" panose="02020500000000000000" pitchFamily="18" charset="-128"/>
                        </a:rPr>
                        <a:t>～廃棄物に付加価値を！～</a:t>
                      </a: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１８名</a:t>
                      </a:r>
                      <a:r>
                        <a:rPr kumimoji="1" lang="ja-JP" altLang="en-US" sz="1800" b="1" dirty="0">
                          <a:latin typeface="BIZ UDP明朝 Medium" panose="02020500000000000000" pitchFamily="18" charset="-128"/>
                          <a:ea typeface="BIZ UDP明朝 Medium" panose="02020500000000000000" pitchFamily="18" charset="-128"/>
                        </a:rPr>
                        <a:t>／</a:t>
                      </a:r>
                      <a:r>
                        <a:rPr kumimoji="1" lang="ja-JP" altLang="en-US" sz="2000" b="1" dirty="0">
                          <a:latin typeface="BIZ UDP明朝 Medium" panose="02020500000000000000" pitchFamily="18" charset="-128"/>
                          <a:ea typeface="BIZ UDP明朝 Medium" panose="02020500000000000000" pitchFamily="18" charset="-128"/>
                        </a:rPr>
                        <a:t>１３名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2189134245"/>
                  </a:ext>
                </a:extLst>
              </a:tr>
              <a:tr h="16477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第７回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２０２２年</a:t>
                      </a:r>
                      <a:r>
                        <a:rPr kumimoji="1" lang="en-US" altLang="ja-JP" sz="1400" b="1" dirty="0">
                          <a:latin typeface="BIZ UDP明朝 Medium" panose="02020500000000000000" pitchFamily="18" charset="-128"/>
                          <a:ea typeface="BIZ UDP明朝 Medium" panose="02020500000000000000" pitchFamily="18" charset="-128"/>
                        </a:rPr>
                        <a:t>11</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23</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ラディカル・イノベーション組織 </a:t>
                      </a:r>
                      <a:r>
                        <a:rPr kumimoji="1" lang="ja-JP" altLang="en-US" sz="1600" b="1" dirty="0">
                          <a:latin typeface="BIZ UDP明朝 Medium" panose="02020500000000000000" pitchFamily="18" charset="-128"/>
                          <a:ea typeface="BIZ UDP明朝 Medium" panose="02020500000000000000" pitchFamily="18" charset="-128"/>
                        </a:rPr>
                        <a:t>～</a:t>
                      </a:r>
                      <a:r>
                        <a:rPr kumimoji="1" lang="en-US" altLang="ja-JP" sz="1600" b="1" dirty="0">
                          <a:latin typeface="BIZ UDP明朝 Medium" panose="02020500000000000000" pitchFamily="18" charset="-128"/>
                          <a:ea typeface="BIZ UDP明朝 Medium" panose="02020500000000000000" pitchFamily="18" charset="-128"/>
                        </a:rPr>
                        <a:t>DARPA</a:t>
                      </a:r>
                      <a:r>
                        <a:rPr kumimoji="1" lang="ja-JP" altLang="en-US" sz="1600" b="1" dirty="0">
                          <a:latin typeface="BIZ UDP明朝 Medium" panose="02020500000000000000" pitchFamily="18" charset="-128"/>
                          <a:ea typeface="BIZ UDP明朝 Medium" panose="02020500000000000000" pitchFamily="18" charset="-128"/>
                        </a:rPr>
                        <a:t>模倣組織～</a:t>
                      </a:r>
                    </a:p>
                  </a:txBody>
                  <a:tcPr anchor="ctr">
                    <a:solidFill>
                      <a:schemeClr val="accent4">
                        <a:lumMod val="40000"/>
                        <a:lumOff val="60000"/>
                      </a:schemeClr>
                    </a:solidFill>
                  </a:tcPr>
                </a:tc>
                <a:tc>
                  <a:txBody>
                    <a:bodyPr/>
                    <a:lstStyle/>
                    <a:p>
                      <a:pPr algn="dist"/>
                      <a:r>
                        <a:rPr kumimoji="1" lang="ja-JP" altLang="en-US" sz="1400" b="1" dirty="0">
                          <a:latin typeface="BIZ UDP明朝 Medium" panose="02020500000000000000" pitchFamily="18" charset="-128"/>
                          <a:ea typeface="BIZ UDP明朝 Medium" panose="02020500000000000000" pitchFamily="18" charset="-128"/>
                        </a:rPr>
                        <a:t>７名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2</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algn="r"/>
                      <a:r>
                        <a:rPr kumimoji="1" lang="en-US" altLang="ja-JP" sz="2000" b="1" dirty="0">
                          <a:latin typeface="BIZ UDP明朝 Medium" panose="02020500000000000000" pitchFamily="18" charset="-128"/>
                          <a:ea typeface="BIZ UDP明朝 Medium" panose="02020500000000000000" pitchFamily="18" charset="-128"/>
                        </a:rPr>
                        <a:t>1</a:t>
                      </a:r>
                      <a:r>
                        <a:rPr kumimoji="1" lang="ja-JP" altLang="en-US" sz="2000" b="1" dirty="0">
                          <a:latin typeface="BIZ UDP明朝 Medium" panose="02020500000000000000" pitchFamily="18" charset="-128"/>
                          <a:ea typeface="BIZ UDP明朝 Medium" panose="02020500000000000000" pitchFamily="18" charset="-128"/>
                        </a:rPr>
                        <a:t>名</a:t>
                      </a:r>
                    </a:p>
                  </a:txBody>
                  <a:tcPr anchor="ctr">
                    <a:solidFill>
                      <a:schemeClr val="bg1"/>
                    </a:solidFill>
                  </a:tcPr>
                </a:tc>
                <a:extLst>
                  <a:ext uri="{0D108BD9-81ED-4DB2-BD59-A6C34878D82A}">
                    <a16:rowId xmlns:a16="http://schemas.microsoft.com/office/drawing/2014/main" val="4122905806"/>
                  </a:ext>
                </a:extLst>
              </a:tr>
              <a:tr h="199675">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8</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en-US" altLang="ja-JP" sz="1400" b="1" dirty="0">
                          <a:latin typeface="BIZ UDP明朝 Medium" panose="02020500000000000000" pitchFamily="18" charset="-128"/>
                          <a:ea typeface="BIZ UDP明朝 Medium" panose="02020500000000000000" pitchFamily="18" charset="-128"/>
                        </a:rPr>
                        <a:t>2022</a:t>
                      </a:r>
                      <a:r>
                        <a:rPr kumimoji="1" lang="ja-JP" altLang="en-US" sz="1400" b="1" dirty="0">
                          <a:latin typeface="BIZ UDP明朝 Medium" panose="02020500000000000000" pitchFamily="18" charset="-128"/>
                          <a:ea typeface="BIZ UDP明朝 Medium" panose="02020500000000000000" pitchFamily="18" charset="-128"/>
                        </a:rPr>
                        <a:t>年</a:t>
                      </a:r>
                      <a:r>
                        <a:rPr kumimoji="1" lang="en-US" altLang="ja-JP" sz="1400" b="1" dirty="0">
                          <a:latin typeface="BIZ UDP明朝 Medium" panose="02020500000000000000" pitchFamily="18" charset="-128"/>
                          <a:ea typeface="BIZ UDP明朝 Medium" panose="02020500000000000000" pitchFamily="18" charset="-128"/>
                        </a:rPr>
                        <a:t>12</a:t>
                      </a:r>
                      <a:r>
                        <a:rPr kumimoji="1" lang="ja-JP" altLang="en-US" sz="1400" b="1" dirty="0">
                          <a:latin typeface="BIZ UDP明朝 Medium" panose="02020500000000000000" pitchFamily="18" charset="-128"/>
                          <a:ea typeface="BIZ UDP明朝 Medium" panose="02020500000000000000" pitchFamily="18" charset="-128"/>
                        </a:rPr>
                        <a:t>月２３日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オルガノイド</a:t>
                      </a:r>
                      <a:r>
                        <a:rPr kumimoji="1" lang="ja-JP" altLang="en-US" sz="1600" b="1" dirty="0">
                          <a:latin typeface="BIZ UDP明朝 Medium" panose="02020500000000000000" pitchFamily="18" charset="-128"/>
                          <a:ea typeface="BIZ UDP明朝 Medium" panose="02020500000000000000" pitchFamily="18" charset="-128"/>
                        </a:rPr>
                        <a:t> ～培養脳とバイオ</a:t>
                      </a:r>
                      <a:r>
                        <a:rPr kumimoji="1" lang="en-US" altLang="ja-JP" sz="1600" b="1" dirty="0">
                          <a:latin typeface="BIZ UDP明朝 Medium" panose="02020500000000000000" pitchFamily="18" charset="-128"/>
                          <a:ea typeface="BIZ UDP明朝 Medium" panose="02020500000000000000" pitchFamily="18" charset="-128"/>
                        </a:rPr>
                        <a:t>AI</a:t>
                      </a:r>
                      <a:r>
                        <a:rPr kumimoji="1" lang="ja-JP" altLang="en-US" sz="1600" b="1" dirty="0">
                          <a:latin typeface="BIZ UDP明朝 Medium" panose="02020500000000000000" pitchFamily="18" charset="-128"/>
                          <a:ea typeface="BIZ UDP明朝 Medium" panose="02020500000000000000" pitchFamily="18" charset="-128"/>
                        </a:rPr>
                        <a:t>～</a:t>
                      </a:r>
                      <a:endParaRPr kumimoji="1" lang="ja-JP" altLang="en-US" sz="1600" dirty="0">
                        <a:latin typeface="BIZ UDP明朝 Medium" panose="02020500000000000000" pitchFamily="18" charset="-128"/>
                        <a:ea typeface="BIZ UDP明朝 Medium" panose="02020500000000000000" pitchFamily="18" charset="-128"/>
                      </a:endParaRPr>
                    </a:p>
                  </a:txBody>
                  <a:tcPr anchor="ctr">
                    <a:solidFill>
                      <a:schemeClr val="accent4">
                        <a:lumMod val="40000"/>
                        <a:lumOff val="6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１５名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9</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７名</a:t>
                      </a:r>
                    </a:p>
                  </a:txBody>
                  <a:tcPr anchor="ctr">
                    <a:solidFill>
                      <a:schemeClr val="bg1"/>
                    </a:solidFill>
                  </a:tcPr>
                </a:tc>
                <a:extLst>
                  <a:ext uri="{0D108BD9-81ED-4DB2-BD59-A6C34878D82A}">
                    <a16:rowId xmlns:a16="http://schemas.microsoft.com/office/drawing/2014/main" val="3857204354"/>
                  </a:ext>
                </a:extLst>
              </a:tr>
              <a:tr h="323070">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600" b="1" dirty="0">
                          <a:latin typeface="BIZ UDP明朝 Medium" panose="02020500000000000000" pitchFamily="18" charset="-128"/>
                          <a:ea typeface="BIZ UDP明朝 Medium" panose="02020500000000000000" pitchFamily="18" charset="-128"/>
                        </a:rPr>
                        <a:t>9</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２０２３年</a:t>
                      </a:r>
                      <a:r>
                        <a:rPr kumimoji="1" lang="en-US" altLang="ja-JP" sz="1400" b="1" dirty="0">
                          <a:latin typeface="BIZ UDP明朝 Medium" panose="02020500000000000000" pitchFamily="18" charset="-128"/>
                          <a:ea typeface="BIZ UDP明朝 Medium" panose="02020500000000000000" pitchFamily="18" charset="-128"/>
                        </a:rPr>
                        <a:t>1</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25</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航空・宇宙</a:t>
                      </a:r>
                      <a:r>
                        <a:rPr kumimoji="1" lang="ja-JP" altLang="en-US" sz="1600" b="1" dirty="0">
                          <a:latin typeface="BIZ UDP明朝 Medium" panose="02020500000000000000" pitchFamily="18" charset="-128"/>
                          <a:ea typeface="BIZ UDP明朝 Medium" panose="02020500000000000000" pitchFamily="18" charset="-128"/>
                        </a:rPr>
                        <a:t>～小型衛星、無人機、極超音速～</a:t>
                      </a:r>
                    </a:p>
                  </a:txBody>
                  <a:tcPr anchor="ctr">
                    <a:solidFill>
                      <a:schemeClr val="accent2">
                        <a:lumMod val="20000"/>
                        <a:lumOff val="8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４０名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30</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１９名</a:t>
                      </a:r>
                    </a:p>
                  </a:txBody>
                  <a:tcPr anchor="ctr">
                    <a:solidFill>
                      <a:schemeClr val="bg1"/>
                    </a:solidFill>
                  </a:tcPr>
                </a:tc>
                <a:extLst>
                  <a:ext uri="{0D108BD9-81ED-4DB2-BD59-A6C34878D82A}">
                    <a16:rowId xmlns:a16="http://schemas.microsoft.com/office/drawing/2014/main" val="824308891"/>
                  </a:ext>
                </a:extLst>
              </a:tr>
              <a:tr h="520206">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200" b="1" dirty="0">
                          <a:latin typeface="BIZ UDP明朝 Medium" panose="02020500000000000000" pitchFamily="18" charset="-128"/>
                          <a:ea typeface="BIZ UDP明朝 Medium" panose="02020500000000000000" pitchFamily="18" charset="-128"/>
                        </a:rPr>
                        <a:t>10</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２０２３年</a:t>
                      </a:r>
                      <a:r>
                        <a:rPr kumimoji="1" lang="en-US" altLang="ja-JP" sz="1400" b="1" dirty="0">
                          <a:latin typeface="BIZ UDP明朝 Medium" panose="02020500000000000000" pitchFamily="18" charset="-128"/>
                          <a:ea typeface="BIZ UDP明朝 Medium" panose="02020500000000000000" pitchFamily="18" charset="-128"/>
                        </a:rPr>
                        <a:t>2</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10</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アップサイクル技術</a:t>
                      </a:r>
                      <a:r>
                        <a:rPr kumimoji="1" lang="ja-JP" altLang="en-US" sz="1200" b="1" dirty="0">
                          <a:latin typeface="BIZ UDP明朝 Medium" panose="02020500000000000000" pitchFamily="18" charset="-128"/>
                          <a:ea typeface="BIZ UDP明朝 Medium" panose="02020500000000000000" pitchFamily="18" charset="-128"/>
                        </a:rPr>
                        <a:t>（２）</a:t>
                      </a:r>
                      <a:r>
                        <a:rPr kumimoji="1" lang="ja-JP" altLang="en-US" sz="2800" b="1" dirty="0">
                          <a:latin typeface="BIZ UDP明朝 Medium" panose="02020500000000000000" pitchFamily="18" charset="-128"/>
                          <a:ea typeface="BIZ UDP明朝 Medium" panose="02020500000000000000" pitchFamily="18" charset="-128"/>
                        </a:rPr>
                        <a:t> </a:t>
                      </a:r>
                      <a:r>
                        <a:rPr kumimoji="1" lang="ja-JP" altLang="en-US" sz="1600" b="1" dirty="0">
                          <a:latin typeface="BIZ UDP明朝 Medium" panose="02020500000000000000" pitchFamily="18" charset="-128"/>
                          <a:ea typeface="BIZ UDP明朝 Medium" panose="02020500000000000000" pitchFamily="18" charset="-128"/>
                        </a:rPr>
                        <a:t>～技術フォーサイトレポート解説＋～</a:t>
                      </a:r>
                    </a:p>
                  </a:txBody>
                  <a:tcPr anchor="ctr">
                    <a:solidFill>
                      <a:schemeClr val="accent2">
                        <a:lumMod val="20000"/>
                        <a:lumOff val="8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１２名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5</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９名</a:t>
                      </a:r>
                    </a:p>
                  </a:txBody>
                  <a:tcPr anchor="ctr">
                    <a:solidFill>
                      <a:schemeClr val="bg1"/>
                    </a:solidFill>
                  </a:tcPr>
                </a:tc>
                <a:extLst>
                  <a:ext uri="{0D108BD9-81ED-4DB2-BD59-A6C34878D82A}">
                    <a16:rowId xmlns:a16="http://schemas.microsoft.com/office/drawing/2014/main" val="1827547676"/>
                  </a:ext>
                </a:extLst>
              </a:tr>
              <a:tr h="353962">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200" b="1" dirty="0">
                          <a:latin typeface="BIZ UDP明朝 Medium" panose="02020500000000000000" pitchFamily="18" charset="-128"/>
                          <a:ea typeface="BIZ UDP明朝 Medium" panose="02020500000000000000" pitchFamily="18" charset="-128"/>
                        </a:rPr>
                        <a:t>11</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en-US" altLang="ja-JP" sz="1400" b="1" dirty="0">
                          <a:latin typeface="BIZ UDP明朝 Medium" panose="02020500000000000000" pitchFamily="18" charset="-128"/>
                          <a:ea typeface="BIZ UDP明朝 Medium" panose="02020500000000000000" pitchFamily="18" charset="-128"/>
                        </a:rPr>
                        <a:t>2023</a:t>
                      </a:r>
                      <a:r>
                        <a:rPr kumimoji="1" lang="ja-JP" altLang="en-US" sz="1400" b="1" dirty="0">
                          <a:latin typeface="BIZ UDP明朝 Medium" panose="02020500000000000000" pitchFamily="18" charset="-128"/>
                          <a:ea typeface="BIZ UDP明朝 Medium" panose="02020500000000000000" pitchFamily="18" charset="-128"/>
                        </a:rPr>
                        <a:t>年</a:t>
                      </a:r>
                      <a:r>
                        <a:rPr kumimoji="1" lang="en-US" altLang="ja-JP" sz="1400" b="1" dirty="0">
                          <a:latin typeface="BIZ UDP明朝 Medium" panose="02020500000000000000" pitchFamily="18" charset="-128"/>
                          <a:ea typeface="BIZ UDP明朝 Medium" panose="02020500000000000000" pitchFamily="18" charset="-128"/>
                        </a:rPr>
                        <a:t>2</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24</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ジェネレーティブ</a:t>
                      </a:r>
                      <a:r>
                        <a:rPr kumimoji="1" lang="en-US" altLang="ja-JP" sz="2800" b="1" dirty="0">
                          <a:latin typeface="BIZ UDP明朝 Medium" panose="02020500000000000000" pitchFamily="18" charset="-128"/>
                          <a:ea typeface="BIZ UDP明朝 Medium" panose="02020500000000000000" pitchFamily="18" charset="-128"/>
                        </a:rPr>
                        <a:t>AI</a:t>
                      </a:r>
                      <a:r>
                        <a:rPr kumimoji="1" lang="ja-JP" altLang="en-US" sz="1600" b="1" dirty="0">
                          <a:latin typeface="BIZ UDP明朝 Medium" panose="02020500000000000000" pitchFamily="18" charset="-128"/>
                          <a:ea typeface="BIZ UDP明朝 Medium" panose="02020500000000000000" pitchFamily="18" charset="-128"/>
                        </a:rPr>
                        <a:t>　～画像生成、ボット、ディープフェイク～</a:t>
                      </a:r>
                    </a:p>
                  </a:txBody>
                  <a:tcPr anchor="ctr">
                    <a:solidFill>
                      <a:schemeClr val="accent2">
                        <a:lumMod val="20000"/>
                        <a:lumOff val="8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１８名</a:t>
                      </a:r>
                      <a:r>
                        <a:rPr kumimoji="1" lang="ja-JP" altLang="en-US" sz="1800" b="1" dirty="0">
                          <a:latin typeface="BIZ UDP明朝 Medium" panose="02020500000000000000" pitchFamily="18" charset="-128"/>
                          <a:ea typeface="BIZ UDP明朝 Medium" panose="02020500000000000000" pitchFamily="18" charset="-128"/>
                        </a:rPr>
                        <a:t>／</a:t>
                      </a:r>
                      <a:r>
                        <a:rPr kumimoji="1" lang="en-US" altLang="ja-JP" sz="2000" b="1" dirty="0">
                          <a:latin typeface="BIZ UDP明朝 Medium" panose="02020500000000000000" pitchFamily="18" charset="-128"/>
                          <a:ea typeface="BIZ UDP明朝 Medium" panose="02020500000000000000" pitchFamily="18" charset="-128"/>
                        </a:rPr>
                        <a:t>10</a:t>
                      </a:r>
                      <a:r>
                        <a:rPr kumimoji="1" lang="ja-JP" altLang="en-US" sz="2000" b="1" dirty="0">
                          <a:latin typeface="BIZ UDP明朝 Medium" panose="02020500000000000000" pitchFamily="18" charset="-128"/>
                          <a:ea typeface="BIZ UDP明朝 Medium" panose="02020500000000000000" pitchFamily="18" charset="-128"/>
                        </a:rPr>
                        <a:t>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８名</a:t>
                      </a:r>
                    </a:p>
                  </a:txBody>
                  <a:tcPr anchor="ctr">
                    <a:solidFill>
                      <a:schemeClr val="bg1"/>
                    </a:solidFill>
                  </a:tcPr>
                </a:tc>
                <a:extLst>
                  <a:ext uri="{0D108BD9-81ED-4DB2-BD59-A6C34878D82A}">
                    <a16:rowId xmlns:a16="http://schemas.microsoft.com/office/drawing/2014/main" val="648664612"/>
                  </a:ext>
                </a:extLst>
              </a:tr>
              <a:tr h="655081">
                <a:tc>
                  <a:txBody>
                    <a:bodyPr/>
                    <a:lstStyle/>
                    <a:p>
                      <a:pPr algn="ctr"/>
                      <a:r>
                        <a:rPr kumimoji="1" lang="ja-JP" altLang="en-US" sz="1600" b="1" dirty="0">
                          <a:latin typeface="BIZ UDP明朝 Medium" panose="02020500000000000000" pitchFamily="18" charset="-128"/>
                          <a:ea typeface="BIZ UDP明朝 Medium" panose="02020500000000000000" pitchFamily="18" charset="-128"/>
                        </a:rPr>
                        <a:t>第</a:t>
                      </a:r>
                      <a:r>
                        <a:rPr kumimoji="1" lang="en-US" altLang="ja-JP" sz="1200" b="1" dirty="0">
                          <a:latin typeface="BIZ UDP明朝 Medium" panose="02020500000000000000" pitchFamily="18" charset="-128"/>
                          <a:ea typeface="BIZ UDP明朝 Medium" panose="02020500000000000000" pitchFamily="18" charset="-128"/>
                        </a:rPr>
                        <a:t>12</a:t>
                      </a:r>
                      <a:r>
                        <a:rPr kumimoji="1" lang="ja-JP" altLang="en-US" sz="1600" b="1" dirty="0">
                          <a:latin typeface="BIZ UDP明朝 Medium" panose="02020500000000000000" pitchFamily="18" charset="-128"/>
                          <a:ea typeface="BIZ UDP明朝 Medium" panose="02020500000000000000" pitchFamily="18" charset="-128"/>
                        </a:rPr>
                        <a:t>回</a:t>
                      </a:r>
                    </a:p>
                  </a:txBody>
                  <a:tcPr anchor="ctr">
                    <a:solidFill>
                      <a:schemeClr val="accent5">
                        <a:lumMod val="20000"/>
                        <a:lumOff val="80000"/>
                      </a:schemeClr>
                    </a:solidFill>
                  </a:tcPr>
                </a:tc>
                <a:tc>
                  <a:txBody>
                    <a:bodyPr/>
                    <a:lstStyle/>
                    <a:p>
                      <a:pPr algn="ctr"/>
                      <a:r>
                        <a:rPr kumimoji="1" lang="ja-JP" altLang="en-US" sz="1400" b="1" dirty="0">
                          <a:latin typeface="BIZ UDP明朝 Medium" panose="02020500000000000000" pitchFamily="18" charset="-128"/>
                          <a:ea typeface="BIZ UDP明朝 Medium" panose="02020500000000000000" pitchFamily="18" charset="-128"/>
                        </a:rPr>
                        <a:t>２０２３年</a:t>
                      </a:r>
                      <a:r>
                        <a:rPr kumimoji="1" lang="en-US" altLang="ja-JP" sz="1400" b="1" dirty="0">
                          <a:latin typeface="BIZ UDP明朝 Medium" panose="02020500000000000000" pitchFamily="18" charset="-128"/>
                          <a:ea typeface="BIZ UDP明朝 Medium" panose="02020500000000000000" pitchFamily="18" charset="-128"/>
                        </a:rPr>
                        <a:t>3</a:t>
                      </a:r>
                      <a:r>
                        <a:rPr kumimoji="1" lang="ja-JP" altLang="en-US" sz="1400" b="1" dirty="0">
                          <a:latin typeface="BIZ UDP明朝 Medium" panose="02020500000000000000" pitchFamily="18" charset="-128"/>
                          <a:ea typeface="BIZ UDP明朝 Medium" panose="02020500000000000000" pitchFamily="18" charset="-128"/>
                        </a:rPr>
                        <a:t>月</a:t>
                      </a:r>
                      <a:r>
                        <a:rPr kumimoji="1" lang="en-US" altLang="ja-JP" sz="1400" b="1" dirty="0">
                          <a:latin typeface="BIZ UDP明朝 Medium" panose="02020500000000000000" pitchFamily="18" charset="-128"/>
                          <a:ea typeface="BIZ UDP明朝 Medium" panose="02020500000000000000" pitchFamily="18" charset="-128"/>
                        </a:rPr>
                        <a:t>10</a:t>
                      </a:r>
                      <a:r>
                        <a:rPr kumimoji="1" lang="ja-JP" altLang="en-US" sz="1400" b="1" dirty="0">
                          <a:latin typeface="BIZ UDP明朝 Medium" panose="02020500000000000000" pitchFamily="18" charset="-128"/>
                          <a:ea typeface="BIZ UDP明朝 Medium" panose="02020500000000000000" pitchFamily="18" charset="-128"/>
                        </a:rPr>
                        <a:t>日</a:t>
                      </a:r>
                    </a:p>
                  </a:txBody>
                  <a:tcPr anchor="c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dirty="0">
                          <a:latin typeface="BIZ UDP明朝 Medium" panose="02020500000000000000" pitchFamily="18" charset="-128"/>
                          <a:ea typeface="BIZ UDP明朝 Medium" panose="02020500000000000000" pitchFamily="18" charset="-128"/>
                        </a:rPr>
                        <a:t>次世代原子力</a:t>
                      </a:r>
                      <a:r>
                        <a:rPr kumimoji="1" lang="ja-JP" altLang="en-US" sz="1600" b="1" dirty="0">
                          <a:latin typeface="BIZ UDP明朝 Medium" panose="02020500000000000000" pitchFamily="18" charset="-128"/>
                          <a:ea typeface="BIZ UDP明朝 Medium" panose="02020500000000000000" pitchFamily="18" charset="-128"/>
                        </a:rPr>
                        <a:t>　～新型炉、核廃棄物、原子力利用～</a:t>
                      </a:r>
                    </a:p>
                  </a:txBody>
                  <a:tcPr anchor="ctr">
                    <a:solidFill>
                      <a:schemeClr val="accent2">
                        <a:lumMod val="20000"/>
                        <a:lumOff val="80000"/>
                      </a:schemeClr>
                    </a:solidFill>
                  </a:tcP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ja-JP" altLang="en-US" sz="1400" b="1" dirty="0">
                          <a:latin typeface="BIZ UDP明朝 Medium" panose="02020500000000000000" pitchFamily="18" charset="-128"/>
                          <a:ea typeface="BIZ UDP明朝 Medium" panose="02020500000000000000" pitchFamily="18" charset="-128"/>
                        </a:rPr>
                        <a:t>２９名</a:t>
                      </a:r>
                      <a:r>
                        <a:rPr kumimoji="1" lang="ja-JP" altLang="en-US" sz="1800" b="1" dirty="0">
                          <a:latin typeface="BIZ UDP明朝 Medium" panose="02020500000000000000" pitchFamily="18" charset="-128"/>
                          <a:ea typeface="BIZ UDP明朝 Medium" panose="02020500000000000000" pitchFamily="18" charset="-128"/>
                        </a:rPr>
                        <a:t>／</a:t>
                      </a:r>
                      <a:r>
                        <a:rPr kumimoji="1" lang="ja-JP" altLang="en-US" sz="2000" b="1" dirty="0">
                          <a:latin typeface="BIZ UDP明朝 Medium" panose="02020500000000000000" pitchFamily="18" charset="-128"/>
                          <a:ea typeface="BIZ UDP明朝 Medium" panose="02020500000000000000" pitchFamily="18" charset="-128"/>
                        </a:rPr>
                        <a:t>２４名</a:t>
                      </a:r>
                      <a:endParaRPr kumimoji="1" lang="ja-JP" altLang="en-US" sz="1800" b="1" dirty="0">
                        <a:latin typeface="BIZ UDP明朝 Medium" panose="02020500000000000000" pitchFamily="18" charset="-128"/>
                        <a:ea typeface="BIZ UDP明朝 Medium" panose="02020500000000000000" pitchFamily="18" charset="-128"/>
                      </a:endParaRPr>
                    </a:p>
                  </a:txBody>
                  <a:tcPr anchor="ct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BIZ UDP明朝 Medium" panose="02020500000000000000" pitchFamily="18" charset="-128"/>
                          <a:ea typeface="BIZ UDP明朝 Medium" panose="02020500000000000000" pitchFamily="18" charset="-128"/>
                        </a:rPr>
                        <a:t>１８名</a:t>
                      </a:r>
                    </a:p>
                  </a:txBody>
                  <a:tcPr anchor="ctr">
                    <a:solidFill>
                      <a:schemeClr val="bg1"/>
                    </a:solidFill>
                  </a:tcPr>
                </a:tc>
                <a:extLst>
                  <a:ext uri="{0D108BD9-81ED-4DB2-BD59-A6C34878D82A}">
                    <a16:rowId xmlns:a16="http://schemas.microsoft.com/office/drawing/2014/main" val="2303784846"/>
                  </a:ext>
                </a:extLst>
              </a:tr>
            </a:tbl>
          </a:graphicData>
        </a:graphic>
      </p:graphicFrame>
      <p:cxnSp>
        <p:nvCxnSpPr>
          <p:cNvPr id="3" name="直線コネクタ 2">
            <a:extLst>
              <a:ext uri="{FF2B5EF4-FFF2-40B4-BE49-F238E27FC236}">
                <a16:creationId xmlns:a16="http://schemas.microsoft.com/office/drawing/2014/main" id="{B65DED03-08C0-4FAE-BAEE-6116484BBB66}"/>
              </a:ext>
            </a:extLst>
          </p:cNvPr>
          <p:cNvCxnSpPr/>
          <p:nvPr/>
        </p:nvCxnSpPr>
        <p:spPr>
          <a:xfrm>
            <a:off x="0" y="4521200"/>
            <a:ext cx="12192000" cy="0"/>
          </a:xfrm>
          <a:prstGeom prst="line">
            <a:avLst/>
          </a:prstGeom>
          <a:ln w="57150">
            <a:solidFill>
              <a:srgbClr val="C00000"/>
            </a:solidFill>
            <a:prstDash val="sysDot"/>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81817F6C-0CE3-4537-8631-4A9ECC6C4411}"/>
              </a:ext>
            </a:extLst>
          </p:cNvPr>
          <p:cNvSpPr txBox="1"/>
          <p:nvPr/>
        </p:nvSpPr>
        <p:spPr>
          <a:xfrm>
            <a:off x="6925733" y="4151868"/>
            <a:ext cx="2963333" cy="369332"/>
          </a:xfrm>
          <a:prstGeom prst="rect">
            <a:avLst/>
          </a:prstGeom>
          <a:noFill/>
        </p:spPr>
        <p:txBody>
          <a:bodyPr wrap="square" rtlCol="0">
            <a:spAutoFit/>
          </a:bodyPr>
          <a:lstStyle/>
          <a:p>
            <a:pPr algn="ctr"/>
            <a:r>
              <a:rPr kumimoji="1" lang="ja-JP" altLang="en-US" b="1" dirty="0">
                <a:solidFill>
                  <a:schemeClr val="accent2">
                    <a:lumMod val="75000"/>
                  </a:schemeClr>
                </a:solidFill>
                <a:latin typeface="BIZ UDPゴシック" panose="020B0400000000000000" pitchFamily="50" charset="-128"/>
                <a:ea typeface="BIZ UDPゴシック" panose="020B0400000000000000" pitchFamily="50" charset="-128"/>
              </a:rPr>
              <a:t>エリア③：</a:t>
            </a:r>
            <a:r>
              <a:rPr kumimoji="1" lang="en-US" altLang="ja-JP" b="1" dirty="0">
                <a:solidFill>
                  <a:schemeClr val="accent2">
                    <a:lumMod val="75000"/>
                  </a:schemeClr>
                </a:solidFill>
                <a:latin typeface="BIZ UDPゴシック" panose="020B0400000000000000" pitchFamily="50" charset="-128"/>
                <a:ea typeface="BIZ UDPゴシック" panose="020B0400000000000000" pitchFamily="50" charset="-128"/>
              </a:rPr>
              <a:t>15</a:t>
            </a:r>
            <a:r>
              <a:rPr kumimoji="1" lang="ja-JP" altLang="en-US" b="1" dirty="0">
                <a:solidFill>
                  <a:schemeClr val="accent2">
                    <a:lumMod val="75000"/>
                  </a:schemeClr>
                </a:solidFill>
                <a:latin typeface="BIZ UDPゴシック" panose="020B0400000000000000" pitchFamily="50" charset="-128"/>
                <a:ea typeface="BIZ UDPゴシック" panose="020B0400000000000000" pitchFamily="50" charset="-128"/>
              </a:rPr>
              <a:t>時から開催</a:t>
            </a:r>
          </a:p>
        </p:txBody>
      </p:sp>
      <p:sp>
        <p:nvSpPr>
          <p:cNvPr id="5" name="テキスト ボックス 4">
            <a:extLst>
              <a:ext uri="{FF2B5EF4-FFF2-40B4-BE49-F238E27FC236}">
                <a16:creationId xmlns:a16="http://schemas.microsoft.com/office/drawing/2014/main" id="{D5D9A06C-6AD1-406A-A037-A97D6A2E5396}"/>
              </a:ext>
            </a:extLst>
          </p:cNvPr>
          <p:cNvSpPr txBox="1"/>
          <p:nvPr/>
        </p:nvSpPr>
        <p:spPr>
          <a:xfrm>
            <a:off x="6951128" y="4512733"/>
            <a:ext cx="2819399" cy="369332"/>
          </a:xfrm>
          <a:prstGeom prst="rect">
            <a:avLst/>
          </a:prstGeom>
          <a:noFill/>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エリア②：お昼休み時間</a:t>
            </a:r>
          </a:p>
        </p:txBody>
      </p:sp>
    </p:spTree>
    <p:extLst>
      <p:ext uri="{BB962C8B-B14F-4D97-AF65-F5344CB8AC3E}">
        <p14:creationId xmlns:p14="http://schemas.microsoft.com/office/powerpoint/2010/main" val="2207230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3130449735"/>
              </p:ext>
            </p:extLst>
          </p:nvPr>
        </p:nvGraphicFramePr>
        <p:xfrm>
          <a:off x="0" y="12702"/>
          <a:ext cx="12192000" cy="6916570"/>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タイトル（予告なく変更されます）</a:t>
                      </a: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２０２３年４月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２０２３年５月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～脂質ナノ粒子、増殖型</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RNA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２０２３年６月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グレート・ゲーム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～英露の大陸争覇、ブレジンスキーの地政学～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3</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年７月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新デジタル決済通貨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BRICS</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通貨、金銀資源バスケット、</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NFT</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chemeClr val="bg1"/>
                    </a:solidFill>
                  </a:tcPr>
                </a:tc>
                <a:tc>
                  <a:txBody>
                    <a:bodyPr/>
                    <a:lstStyle/>
                    <a:p>
                      <a:pPr algn="ctr"/>
                      <a:r>
                        <a:rPr kumimoji="1" lang="en-US" altLang="ja-JP" sz="2000" b="1" dirty="0">
                          <a:solidFill>
                            <a:srgbClr val="002060"/>
                          </a:solidFill>
                          <a:latin typeface="BIZ UDP明朝 Medium" panose="02020500000000000000" pitchFamily="18" charset="-128"/>
                          <a:ea typeface="BIZ UDP明朝 Medium" panose="02020500000000000000" pitchFamily="18" charset="-128"/>
                        </a:rPr>
                        <a:t>202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３年８月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暗号の世界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～耐量子暗号、汎用ゼロ知識証明、真正乱数～</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２０２３年９月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スピントロニクス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～電子とスピン、省エネデバイス、確率ビット～</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２０２３年１０月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核酸テクノロジー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センサー、核酸論理回路、</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RNA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プログラム～</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11</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～「成長の限界」論、短寿命化、移民社会「日本」～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rgbClr val="002060"/>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rgbClr val="002060"/>
                          </a:solidFill>
                          <a:latin typeface="BIZ UDP明朝 Medium" panose="02020500000000000000" pitchFamily="18" charset="-128"/>
                          <a:ea typeface="BIZ UDP明朝 Medium" panose="02020500000000000000" pitchFamily="18" charset="-128"/>
                        </a:rPr>
                        <a:t>12</a:t>
                      </a:r>
                      <a:r>
                        <a:rPr kumimoji="1" lang="ja-JP" altLang="en-US" sz="2000" b="1" dirty="0">
                          <a:solidFill>
                            <a:srgbClr val="00206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トポロジカル物質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～ねじれ電子の世界、エキゾチック粒子～</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第２２回</a:t>
                      </a:r>
                    </a:p>
                  </a:txBody>
                  <a:tcPr anchor="ctr">
                    <a:solidFill>
                      <a:schemeClr val="bg1"/>
                    </a:solidFill>
                  </a:tcPr>
                </a:tc>
                <a:tc>
                  <a:txBody>
                    <a:bodyPr/>
                    <a:lstStyle/>
                    <a:p>
                      <a:pPr algn="ctr"/>
                      <a:r>
                        <a:rPr kumimoji="1" lang="ja-JP" altLang="en-US" sz="2000" b="1" dirty="0">
                          <a:solidFill>
                            <a:srgbClr val="7030A0"/>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rgbClr val="7030A0"/>
                          </a:solidFill>
                          <a:latin typeface="BIZ UDP明朝 Medium" panose="02020500000000000000" pitchFamily="18" charset="-128"/>
                          <a:ea typeface="BIZ UDP明朝 Medium" panose="02020500000000000000" pitchFamily="18" charset="-128"/>
                        </a:rPr>
                        <a:t>1</a:t>
                      </a:r>
                      <a:r>
                        <a:rPr kumimoji="1" lang="ja-JP" altLang="en-US" sz="2000" b="1" dirty="0">
                          <a:solidFill>
                            <a:srgbClr val="7030A0"/>
                          </a:solidFill>
                          <a:latin typeface="BIZ UDP明朝 Medium" panose="02020500000000000000" pitchFamily="18" charset="-128"/>
                          <a:ea typeface="BIZ UDP明朝 Medium" panose="02020500000000000000" pitchFamily="18" charset="-128"/>
                        </a:rPr>
                        <a:t>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土と腸と脳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～土壌微生物、脳内細菌叢、脳腸相関メカニズム～</a:t>
                      </a:r>
                      <a:endParaRPr kumimoji="1" lang="en-US" altLang="ja-JP"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53880966"/>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54261355-7C3B-4B8D-8680-DC9661988182}"/>
              </a:ext>
            </a:extLst>
          </p:cNvPr>
          <p:cNvGraphicFramePr>
            <a:graphicFrameLocks noGrp="1"/>
          </p:cNvGraphicFramePr>
          <p:nvPr/>
        </p:nvGraphicFramePr>
        <p:xfrm>
          <a:off x="0" y="688100"/>
          <a:ext cx="12192000" cy="6035040"/>
        </p:xfrm>
        <a:graphic>
          <a:graphicData uri="http://schemas.openxmlformats.org/drawingml/2006/table">
            <a:tbl>
              <a:tblPr firstRow="1" bandRow="1">
                <a:tableStyleId>{74C1A8A3-306A-4EB7-A6B1-4F7E0EB9C5D6}</a:tableStyleId>
              </a:tblPr>
              <a:tblGrid>
                <a:gridCol w="866274">
                  <a:extLst>
                    <a:ext uri="{9D8B030D-6E8A-4147-A177-3AD203B41FA5}">
                      <a16:colId xmlns:a16="http://schemas.microsoft.com/office/drawing/2014/main" val="922906179"/>
                    </a:ext>
                  </a:extLst>
                </a:gridCol>
                <a:gridCol w="2342147">
                  <a:extLst>
                    <a:ext uri="{9D8B030D-6E8A-4147-A177-3AD203B41FA5}">
                      <a16:colId xmlns:a16="http://schemas.microsoft.com/office/drawing/2014/main" val="3620762904"/>
                    </a:ext>
                  </a:extLst>
                </a:gridCol>
                <a:gridCol w="8983579">
                  <a:extLst>
                    <a:ext uri="{9D8B030D-6E8A-4147-A177-3AD203B41FA5}">
                      <a16:colId xmlns:a16="http://schemas.microsoft.com/office/drawing/2014/main" val="2514353749"/>
                    </a:ext>
                  </a:extLst>
                </a:gridCol>
              </a:tblGrid>
              <a:tr h="190788">
                <a:tc>
                  <a:txBody>
                    <a:bodyPr/>
                    <a:lstStyle/>
                    <a:p>
                      <a:endParaRPr kumimoji="1" lang="ja-JP" altLang="en-US" sz="900" dirty="0">
                        <a:solidFill>
                          <a:schemeClr val="accent2">
                            <a:lumMod val="20000"/>
                            <a:lumOff val="80000"/>
                          </a:schemeClr>
                        </a:solidFill>
                        <a:latin typeface="UD デジタル 教科書体 N-B" panose="02020700000000000000" pitchFamily="17" charset="-128"/>
                        <a:ea typeface="UD デジタル 教科書体 N-B" panose="02020700000000000000" pitchFamily="17" charset="-128"/>
                      </a:endParaRPr>
                    </a:p>
                  </a:txBody>
                  <a:tcPr anchor="ctr">
                    <a:solidFill>
                      <a:srgbClr val="C00000"/>
                    </a:solidFill>
                  </a:tcPr>
                </a:tc>
                <a:tc>
                  <a:txBody>
                    <a:bodyPr/>
                    <a:lstStyle/>
                    <a:p>
                      <a:pPr algn="ctr"/>
                      <a:r>
                        <a:rPr kumimoji="1" lang="ja-JP" altLang="en-US" sz="1600" dirty="0">
                          <a:solidFill>
                            <a:schemeClr val="bg1"/>
                          </a:solidFill>
                          <a:latin typeface="UD デジタル 教科書体 N-B" panose="02020700000000000000" pitchFamily="17" charset="-128"/>
                          <a:ea typeface="UD デジタル 教科書体 N-B" panose="02020700000000000000" pitchFamily="17" charset="-128"/>
                        </a:rPr>
                        <a:t>開催日</a:t>
                      </a:r>
                    </a:p>
                  </a:txBody>
                  <a:tcPr anchor="ctr">
                    <a:solidFill>
                      <a:srgbClr val="C00000"/>
                    </a:solidFill>
                  </a:tcPr>
                </a:tc>
                <a:tc>
                  <a:txBody>
                    <a:bodyPr/>
                    <a:lstStyle/>
                    <a:p>
                      <a:pPr algn="ctr"/>
                      <a:r>
                        <a:rPr kumimoji="1" lang="ja-JP" altLang="en-US" sz="1600" dirty="0">
                          <a:solidFill>
                            <a:schemeClr val="bg1"/>
                          </a:solidFill>
                          <a:latin typeface="UD デジタル 教科書体 N-B" panose="02020700000000000000" pitchFamily="17" charset="-128"/>
                          <a:ea typeface="UD デジタル 教科書体 N-B" panose="02020700000000000000" pitchFamily="17" charset="-128"/>
                        </a:rPr>
                        <a:t>随時開催テーマ</a:t>
                      </a:r>
                    </a:p>
                  </a:txBody>
                  <a:tcPr anchor="ctr">
                    <a:solidFill>
                      <a:srgbClr val="C00000"/>
                    </a:solidFill>
                  </a:tcPr>
                </a:tc>
                <a:extLst>
                  <a:ext uri="{0D108BD9-81ED-4DB2-BD59-A6C34878D82A}">
                    <a16:rowId xmlns:a16="http://schemas.microsoft.com/office/drawing/2014/main" val="2528773680"/>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随時</a:t>
                      </a:r>
                    </a:p>
                  </a:txBody>
                  <a:tcPr anchor="ctr">
                    <a:solidFill>
                      <a:schemeClr val="accent4">
                        <a:lumMod val="40000"/>
                        <a:lumOff val="60000"/>
                      </a:schemeClr>
                    </a:solidFill>
                  </a:tcPr>
                </a:tc>
                <a:tc>
                  <a:txBody>
                    <a:bodyPr/>
                    <a:lstStyle/>
                    <a:p>
                      <a:pPr algn="ctr"/>
                      <a:r>
                        <a:rPr kumimoji="1" lang="en-US" altLang="ja-JP" sz="2000" b="1" dirty="0">
                          <a:latin typeface="BIZ UDP明朝 Medium" panose="02020500000000000000" pitchFamily="18" charset="-128"/>
                          <a:ea typeface="BIZ UDP明朝 Medium" panose="02020500000000000000" pitchFamily="18" charset="-128"/>
                        </a:rPr>
                        <a:t>202</a:t>
                      </a:r>
                      <a:r>
                        <a:rPr kumimoji="1" lang="ja-JP" altLang="en-US" sz="2000" b="1" dirty="0">
                          <a:latin typeface="BIZ UDP明朝 Medium" panose="02020500000000000000" pitchFamily="18" charset="-128"/>
                          <a:ea typeface="BIZ UDP明朝 Medium" panose="02020500000000000000" pitchFamily="18" charset="-128"/>
                        </a:rPr>
                        <a:t>３年ｘ月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endParaRPr kumimoji="1" lang="ja-JP" altLang="en-US" sz="2000" b="1" dirty="0">
                        <a:latin typeface="BIZ UDP明朝 Medium" panose="02020500000000000000" pitchFamily="18" charset="-128"/>
                        <a:ea typeface="BIZ UDP明朝 Medium" panose="02020500000000000000" pitchFamily="18" charset="-128"/>
                      </a:endParaRPr>
                    </a:p>
                  </a:txBody>
                  <a:tcPr anchor="ctr">
                    <a:solidFill>
                      <a:schemeClr val="accent4">
                        <a:lumMod val="40000"/>
                        <a:lumOff val="60000"/>
                      </a:schemeClr>
                    </a:solidFill>
                  </a:tcPr>
                </a:tc>
                <a:tc>
                  <a:txBody>
                    <a:bodyPr/>
                    <a:lstStyle/>
                    <a:p>
                      <a:pPr algn="ctr"/>
                      <a:r>
                        <a:rPr kumimoji="1" lang="en-US" altLang="ja-JP" sz="3200" b="1" dirty="0" err="1">
                          <a:latin typeface="Amasis MT Pro Black" panose="02040A04050005020304" pitchFamily="18" charset="0"/>
                          <a:ea typeface="BIZ UDP明朝 Medium" panose="02020500000000000000" pitchFamily="18" charset="-128"/>
                        </a:rPr>
                        <a:t>AlphaFold</a:t>
                      </a:r>
                      <a:r>
                        <a:rPr kumimoji="1" lang="ja-JP" altLang="en-US" sz="3200" b="1" dirty="0">
                          <a:latin typeface="Amasis MT Pro Black" panose="02040A04050005020304" pitchFamily="18" charset="0"/>
                          <a:ea typeface="BIZ UDP明朝 Medium" panose="02020500000000000000" pitchFamily="18" charset="-128"/>
                        </a:rPr>
                        <a:t>を使ってみよう</a:t>
                      </a:r>
                      <a:endParaRPr kumimoji="1" lang="en-US" altLang="ja-JP" sz="3200" b="1" dirty="0">
                        <a:latin typeface="BIZ UDP明朝 Medium" panose="02020500000000000000" pitchFamily="18" charset="-128"/>
                        <a:ea typeface="BIZ UDP明朝 Medium" panose="02020500000000000000" pitchFamily="18" charset="-128"/>
                      </a:endParaRPr>
                    </a:p>
                    <a:p>
                      <a:pPr algn="ctr"/>
                      <a:r>
                        <a:rPr kumimoji="1" lang="ja-JP" altLang="en-US" sz="2400" b="1" dirty="0">
                          <a:latin typeface="BIZ UDP明朝 Medium" panose="02020500000000000000" pitchFamily="18" charset="-128"/>
                          <a:ea typeface="BIZ UDP明朝 Medium" panose="02020500000000000000" pitchFamily="18" charset="-128"/>
                        </a:rPr>
                        <a:t>～タンパク質</a:t>
                      </a:r>
                      <a:r>
                        <a:rPr kumimoji="1" lang="en-US" altLang="ja-JP" sz="2400" b="1" dirty="0">
                          <a:latin typeface="BIZ UDP明朝 Medium" panose="02020500000000000000" pitchFamily="18" charset="-128"/>
                          <a:ea typeface="BIZ UDP明朝 Medium" panose="02020500000000000000" pitchFamily="18" charset="-128"/>
                        </a:rPr>
                        <a:t>3</a:t>
                      </a:r>
                      <a:r>
                        <a:rPr kumimoji="1" lang="ja-JP" altLang="en-US" sz="2400" b="1" dirty="0">
                          <a:latin typeface="BIZ UDP明朝 Medium" panose="02020500000000000000" pitchFamily="18" charset="-128"/>
                          <a:ea typeface="BIZ UDP明朝 Medium" panose="02020500000000000000" pitchFamily="18" charset="-128"/>
                        </a:rPr>
                        <a:t>次元構造予測、</a:t>
                      </a:r>
                      <a:r>
                        <a:rPr kumimoji="1" lang="en-US" altLang="ja-JP" sz="2400" b="1" dirty="0">
                          <a:latin typeface="BIZ UDP明朝 Medium" panose="02020500000000000000" pitchFamily="18" charset="-128"/>
                          <a:ea typeface="BIZ UDP明朝 Medium" panose="02020500000000000000" pitchFamily="18" charset="-128"/>
                        </a:rPr>
                        <a:t>RNA</a:t>
                      </a:r>
                      <a:r>
                        <a:rPr kumimoji="1" lang="ja-JP" altLang="en-US" sz="2400" b="1" dirty="0">
                          <a:latin typeface="BIZ UDP明朝 Medium" panose="02020500000000000000" pitchFamily="18" charset="-128"/>
                          <a:ea typeface="BIZ UDP明朝 Medium" panose="02020500000000000000" pitchFamily="18" charset="-128"/>
                        </a:rPr>
                        <a:t>フォールディング～</a:t>
                      </a:r>
                      <a:endParaRPr kumimoji="1" lang="ja-JP" altLang="en-US" sz="2000" b="1" dirty="0">
                        <a:latin typeface="BIZ UDP明朝 Medium" panose="02020500000000000000" pitchFamily="18" charset="-128"/>
                        <a:ea typeface="BIZ UDP明朝 Medium" panose="02020500000000000000" pitchFamily="18" charset="-128"/>
                      </a:endParaRPr>
                    </a:p>
                  </a:txBody>
                  <a:tcPr anchor="ctr">
                    <a:solidFill>
                      <a:schemeClr val="accent4">
                        <a:lumMod val="40000"/>
                        <a:lumOff val="60000"/>
                      </a:schemeClr>
                    </a:solidFill>
                  </a:tcPr>
                </a:tc>
                <a:extLst>
                  <a:ext uri="{0D108BD9-81ED-4DB2-BD59-A6C34878D82A}">
                    <a16:rowId xmlns:a16="http://schemas.microsoft.com/office/drawing/2014/main" val="2262407264"/>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随時</a:t>
                      </a:r>
                    </a:p>
                  </a:txBody>
                  <a:tcPr anchor="ctr">
                    <a:solidFill>
                      <a:schemeClr val="accent6">
                        <a:lumMod val="40000"/>
                        <a:lumOff val="60000"/>
                      </a:schemeClr>
                    </a:solidFill>
                  </a:tcP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endParaRPr kumimoji="1" lang="ja-JP" altLang="en-US" sz="2000" b="1" dirty="0">
                        <a:latin typeface="BIZ UDP明朝 Medium" panose="02020500000000000000" pitchFamily="18" charset="-128"/>
                        <a:ea typeface="BIZ UDP明朝 Medium" panose="02020500000000000000" pitchFamily="18" charset="-128"/>
                      </a:endParaRPr>
                    </a:p>
                  </a:txBody>
                  <a:tcPr anchor="ctr">
                    <a:solidFill>
                      <a:schemeClr val="accent6">
                        <a:lumMod val="40000"/>
                        <a:lumOff val="60000"/>
                      </a:schemeClr>
                    </a:solidFill>
                  </a:tcP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大規模言語モデル</a:t>
                      </a:r>
                      <a:r>
                        <a:rPr kumimoji="1" lang="en-US" altLang="ja-JP" sz="3400" b="1" dirty="0">
                          <a:latin typeface="Amasis MT Pro Black" panose="02040A04050005020304" pitchFamily="18" charset="0"/>
                          <a:ea typeface="BIZ UDP明朝 Medium" panose="02020500000000000000" pitchFamily="18" charset="-128"/>
                        </a:rPr>
                        <a:t>RWKV</a:t>
                      </a:r>
                      <a:br>
                        <a:rPr kumimoji="1" lang="en-US" altLang="ja-JP" sz="3200" b="1" dirty="0">
                          <a:latin typeface="BIZ UDP明朝 Medium" panose="02020500000000000000" pitchFamily="18" charset="-128"/>
                          <a:ea typeface="BIZ UDP明朝 Medium" panose="02020500000000000000" pitchFamily="18" charset="-128"/>
                        </a:rPr>
                      </a:br>
                      <a:r>
                        <a:rPr kumimoji="1" lang="ja-JP" altLang="en-US" sz="2400" b="1" dirty="0">
                          <a:latin typeface="BIZ UDP明朝 Medium" panose="02020500000000000000" pitchFamily="18" charset="-128"/>
                          <a:ea typeface="BIZ UDP明朝 Medium" panose="02020500000000000000" pitchFamily="18" charset="-128"/>
                        </a:rPr>
                        <a:t>～ファインチューニング可能なオープン系</a:t>
                      </a:r>
                      <a:r>
                        <a:rPr kumimoji="1" lang="en-US" altLang="ja-JP" sz="2400" b="1" dirty="0">
                          <a:latin typeface="BIZ UDP明朝 Medium" panose="02020500000000000000" pitchFamily="18" charset="-128"/>
                          <a:ea typeface="BIZ UDP明朝 Medium" panose="02020500000000000000" pitchFamily="18" charset="-128"/>
                        </a:rPr>
                        <a:t>LLM</a:t>
                      </a:r>
                      <a:r>
                        <a:rPr kumimoji="1" lang="ja-JP" altLang="en-US" sz="2400" b="1" dirty="0">
                          <a:latin typeface="BIZ UDP明朝 Medium" panose="02020500000000000000" pitchFamily="18" charset="-128"/>
                          <a:ea typeface="BIZ UDP明朝 Medium" panose="02020500000000000000" pitchFamily="18" charset="-128"/>
                        </a:rPr>
                        <a:t>～</a:t>
                      </a:r>
                      <a:endParaRPr kumimoji="1" lang="ja-JP" altLang="en-US" sz="3200" b="1" dirty="0">
                        <a:latin typeface="BIZ UDP明朝 Medium" panose="02020500000000000000" pitchFamily="18" charset="-128"/>
                        <a:ea typeface="BIZ UDP明朝 Medium" panose="02020500000000000000" pitchFamily="18" charset="-128"/>
                      </a:endParaRPr>
                    </a:p>
                  </a:txBody>
                  <a:tcPr anchor="ctr">
                    <a:solidFill>
                      <a:schemeClr val="accent6">
                        <a:lumMod val="40000"/>
                        <a:lumOff val="60000"/>
                      </a:schemeClr>
                    </a:solidFill>
                  </a:tcPr>
                </a:tc>
                <a:extLst>
                  <a:ext uri="{0D108BD9-81ED-4DB2-BD59-A6C34878D82A}">
                    <a16:rowId xmlns:a16="http://schemas.microsoft.com/office/drawing/2014/main" val="3057619955"/>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随時</a:t>
                      </a:r>
                    </a:p>
                  </a:txBody>
                  <a:tcPr anchor="ctr">
                    <a:solidFill>
                      <a:schemeClr val="accent5">
                        <a:lumMod val="60000"/>
                        <a:lumOff val="40000"/>
                      </a:schemeClr>
                    </a:solidFill>
                  </a:tcPr>
                </a:tc>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２０２３年ｘ月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accent5">
                        <a:lumMod val="60000"/>
                        <a:lumOff val="40000"/>
                      </a:schemeClr>
                    </a:solidFill>
                  </a:tcPr>
                </a:tc>
                <a:tc>
                  <a:txBody>
                    <a:bodyPr/>
                    <a:lstStyle/>
                    <a:p>
                      <a:pPr algn="ctr"/>
                      <a:r>
                        <a:rPr kumimoji="1" lang="en-US" altLang="ja-JP" sz="3200" b="1" dirty="0">
                          <a:latin typeface="BIZ UDP明朝 Medium" panose="02020500000000000000" pitchFamily="18" charset="-128"/>
                          <a:ea typeface="BIZ UDP明朝 Medium" panose="02020500000000000000" pitchFamily="18" charset="-128"/>
                        </a:rPr>
                        <a:t>『</a:t>
                      </a:r>
                      <a:r>
                        <a:rPr kumimoji="1" lang="ja-JP" altLang="en-US" sz="3200" b="1" dirty="0">
                          <a:latin typeface="BIZ UDP明朝 Medium" panose="02020500000000000000" pitchFamily="18" charset="-128"/>
                          <a:ea typeface="BIZ UDP明朝 Medium" panose="02020500000000000000" pitchFamily="18" charset="-128"/>
                        </a:rPr>
                        <a:t>農業全書</a:t>
                      </a:r>
                      <a:r>
                        <a:rPr kumimoji="1" lang="en-US" altLang="ja-JP" sz="3200" b="1" dirty="0">
                          <a:latin typeface="BIZ UDP明朝 Medium" panose="02020500000000000000" pitchFamily="18" charset="-128"/>
                          <a:ea typeface="BIZ UDP明朝 Medium" panose="02020500000000000000" pitchFamily="18" charset="-128"/>
                        </a:rPr>
                        <a:t>』</a:t>
                      </a:r>
                      <a:r>
                        <a:rPr kumimoji="1" lang="ja-JP" altLang="en-US" sz="3200" b="1" dirty="0">
                          <a:latin typeface="BIZ UDP明朝 Medium" panose="02020500000000000000" pitchFamily="18" charset="-128"/>
                          <a:ea typeface="BIZ UDP明朝 Medium" panose="02020500000000000000" pitchFamily="18" charset="-128"/>
                        </a:rPr>
                        <a:t>を読む</a:t>
                      </a:r>
                      <a:endParaRPr kumimoji="1" lang="en-US" altLang="ja-JP" sz="3200" b="1" dirty="0">
                        <a:latin typeface="BIZ UDP明朝 Medium" panose="02020500000000000000" pitchFamily="18" charset="-128"/>
                        <a:ea typeface="BIZ UDP明朝 Medium" panose="02020500000000000000" pitchFamily="18" charset="-128"/>
                      </a:endParaRPr>
                    </a:p>
                    <a:p>
                      <a:pPr algn="ctr"/>
                      <a:r>
                        <a:rPr kumimoji="1" lang="ja-JP" altLang="en-US" sz="2400" b="1" dirty="0">
                          <a:latin typeface="BIZ UDP明朝 Medium" panose="02020500000000000000" pitchFamily="18" charset="-128"/>
                          <a:ea typeface="BIZ UDP明朝 Medium" panose="02020500000000000000" pitchFamily="18" charset="-128"/>
                        </a:rPr>
                        <a:t>～江戸時代に完成していた農作～</a:t>
                      </a:r>
                      <a:endParaRPr kumimoji="1" lang="ja-JP" altLang="en-US" sz="4000" b="1" dirty="0">
                        <a:latin typeface="BIZ UDP明朝 Medium" panose="02020500000000000000" pitchFamily="18" charset="-128"/>
                        <a:ea typeface="BIZ UDP明朝 Medium" panose="02020500000000000000" pitchFamily="18" charset="-128"/>
                      </a:endParaRPr>
                    </a:p>
                  </a:txBody>
                  <a:tcPr anchor="ctr">
                    <a:solidFill>
                      <a:schemeClr val="accent5">
                        <a:lumMod val="60000"/>
                        <a:lumOff val="40000"/>
                      </a:schemeClr>
                    </a:solidFill>
                  </a:tcPr>
                </a:tc>
                <a:extLst>
                  <a:ext uri="{0D108BD9-81ED-4DB2-BD59-A6C34878D82A}">
                    <a16:rowId xmlns:a16="http://schemas.microsoft.com/office/drawing/2014/main" val="3672566944"/>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随時</a:t>
                      </a:r>
                    </a:p>
                  </a:txBody>
                  <a:tcPr anchor="ctr">
                    <a:solidFill>
                      <a:schemeClr val="accent2">
                        <a:lumMod val="20000"/>
                        <a:lumOff val="80000"/>
                      </a:schemeClr>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accent2">
                        <a:lumMod val="20000"/>
                        <a:lumOff val="80000"/>
                      </a:schemeClr>
                    </a:solidFill>
                  </a:tcP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超耐性菌の脅威</a:t>
                      </a:r>
                      <a:endParaRPr kumimoji="1" lang="en-US" altLang="ja-JP" sz="3200" b="1" dirty="0">
                        <a:latin typeface="BIZ UDP明朝 Medium" panose="02020500000000000000" pitchFamily="18" charset="-128"/>
                        <a:ea typeface="BIZ UDP明朝 Medium" panose="02020500000000000000" pitchFamily="18" charset="-128"/>
                      </a:endParaRPr>
                    </a:p>
                    <a:p>
                      <a:pPr algn="ctr"/>
                      <a:r>
                        <a:rPr kumimoji="1" lang="ja-JP" altLang="en-US" sz="2400" b="1" dirty="0">
                          <a:latin typeface="BIZ UDP明朝 Medium" panose="02020500000000000000" pitchFamily="18" charset="-128"/>
                          <a:ea typeface="BIZ UDP明朝 Medium" panose="02020500000000000000" pitchFamily="18" charset="-128"/>
                        </a:rPr>
                        <a:t>～抗生物質、抗菌薬耐性微生物、代替抗生薬～</a:t>
                      </a:r>
                      <a:endParaRPr kumimoji="1" lang="ja-JP" altLang="en-US" sz="3200" b="1" dirty="0">
                        <a:latin typeface="BIZ UDP明朝 Medium" panose="02020500000000000000" pitchFamily="18" charset="-128"/>
                        <a:ea typeface="BIZ UDP明朝 Medium" panose="02020500000000000000" pitchFamily="18" charset="-128"/>
                      </a:endParaRPr>
                    </a:p>
                  </a:txBody>
                  <a:tcPr anchor="ctr">
                    <a:solidFill>
                      <a:schemeClr val="accent2">
                        <a:lumMod val="20000"/>
                        <a:lumOff val="80000"/>
                      </a:schemeClr>
                    </a:solidFill>
                  </a:tcPr>
                </a:tc>
                <a:extLst>
                  <a:ext uri="{0D108BD9-81ED-4DB2-BD59-A6C34878D82A}">
                    <a16:rowId xmlns:a16="http://schemas.microsoft.com/office/drawing/2014/main" val="4001350457"/>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随時</a:t>
                      </a:r>
                    </a:p>
                  </a:txBody>
                  <a:tcPr anchor="ctr">
                    <a:solidFill>
                      <a:srgbClr val="FFC000"/>
                    </a:solidFill>
                  </a:tcPr>
                </a:tc>
                <a:tc>
                  <a:txBody>
                    <a:bodyPr/>
                    <a:lstStyle/>
                    <a:p>
                      <a:pPr algn="ctr"/>
                      <a:r>
                        <a:rPr kumimoji="1" lang="en-US" altLang="ja-JP" sz="2000" b="1" dirty="0">
                          <a:solidFill>
                            <a:schemeClr val="tx1"/>
                          </a:solidFill>
                          <a:latin typeface="BIZ UDP明朝 Medium" panose="02020500000000000000" pitchFamily="18" charset="-128"/>
                          <a:ea typeface="BIZ UDP明朝 Medium" panose="02020500000000000000" pitchFamily="18" charset="-128"/>
                        </a:rPr>
                        <a:t>2023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rgbClr val="FFC000"/>
                    </a:solidFill>
                  </a:tcP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ウクライナ紛争の戦訓</a:t>
                      </a:r>
                      <a:endParaRPr kumimoji="1" lang="en-US" altLang="ja-JP" sz="3200" b="1" dirty="0">
                        <a:latin typeface="BIZ UDP明朝 Medium" panose="02020500000000000000" pitchFamily="18" charset="-128"/>
                        <a:ea typeface="BIZ UDP明朝 Medium" panose="02020500000000000000" pitchFamily="18" charset="-128"/>
                      </a:endParaRPr>
                    </a:p>
                    <a:p>
                      <a:pPr algn="ctr"/>
                      <a:r>
                        <a:rPr kumimoji="1" lang="ja-JP" altLang="en-US" sz="2400" b="1" dirty="0">
                          <a:latin typeface="BIZ UDP明朝 Medium" panose="02020500000000000000" pitchFamily="18" charset="-128"/>
                          <a:ea typeface="BIZ UDP明朝 Medium" panose="02020500000000000000" pitchFamily="18" charset="-128"/>
                        </a:rPr>
                        <a:t>～無人兵器群、戦略備蓄と兵站、精密消耗戦、戦争廃棄物～</a:t>
                      </a:r>
                    </a:p>
                  </a:txBody>
                  <a:tcPr anchor="ctr">
                    <a:solidFill>
                      <a:srgbClr val="FFC000"/>
                    </a:solidFill>
                  </a:tcPr>
                </a:tc>
                <a:extLst>
                  <a:ext uri="{0D108BD9-81ED-4DB2-BD59-A6C34878D82A}">
                    <a16:rowId xmlns:a16="http://schemas.microsoft.com/office/drawing/2014/main" val="713075337"/>
                  </a:ext>
                </a:extLst>
              </a:tr>
              <a:tr h="655081">
                <a:tc>
                  <a:txBody>
                    <a:bodyPr/>
                    <a:lstStyle/>
                    <a:p>
                      <a:pPr algn="ctr"/>
                      <a:r>
                        <a:rPr kumimoji="1" lang="ja-JP" altLang="en-US" sz="2000" b="1" dirty="0">
                          <a:latin typeface="BIZ UDP明朝 Medium" panose="02020500000000000000" pitchFamily="18" charset="-128"/>
                          <a:ea typeface="BIZ UDP明朝 Medium" panose="02020500000000000000" pitchFamily="18" charset="-128"/>
                        </a:rPr>
                        <a:t>随時</a:t>
                      </a:r>
                    </a:p>
                  </a:txBody>
                  <a:tcPr anchor="ctr">
                    <a:solidFill>
                      <a:schemeClr val="accent5">
                        <a:lumMod val="20000"/>
                        <a:lumOff val="80000"/>
                      </a:schemeClr>
                    </a:solidFill>
                  </a:tcPr>
                </a:tc>
                <a:tc>
                  <a:txBody>
                    <a:bodyPr/>
                    <a:lstStyle/>
                    <a:p>
                      <a:pPr algn="ctr"/>
                      <a:r>
                        <a:rPr kumimoji="1" lang="en-US" altLang="ja-JP" sz="2000" b="1" dirty="0">
                          <a:solidFill>
                            <a:schemeClr val="tx1"/>
                          </a:solidFill>
                          <a:latin typeface="BIZ UDP明朝 Medium" panose="02020500000000000000" pitchFamily="18" charset="-128"/>
                          <a:ea typeface="BIZ UDP明朝 Medium" panose="02020500000000000000" pitchFamily="18" charset="-128"/>
                        </a:rPr>
                        <a:t>2023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年ｘ月</a:t>
                      </a:r>
                      <a:r>
                        <a:rPr kumimoji="1" lang="ja-JP" altLang="en-US" sz="2000" b="1" dirty="0">
                          <a:solidFill>
                            <a:srgbClr val="C00000"/>
                          </a:solidFill>
                          <a:latin typeface="BIZ UDP明朝 Medium" panose="02020500000000000000" pitchFamily="18" charset="-128"/>
                          <a:ea typeface="BIZ UDP明朝 Medium" panose="02020500000000000000" pitchFamily="18" charset="-128"/>
                        </a:rPr>
                        <a:t>吉日</a:t>
                      </a:r>
                    </a:p>
                  </a:txBody>
                  <a:tcPr anchor="ctr">
                    <a:solidFill>
                      <a:schemeClr val="accent5">
                        <a:lumMod val="20000"/>
                        <a:lumOff val="80000"/>
                      </a:schemeClr>
                    </a:solidFill>
                  </a:tcPr>
                </a:tc>
                <a:tc>
                  <a:txBody>
                    <a:bodyPr/>
                    <a:lstStyle/>
                    <a:p>
                      <a:pPr algn="ctr"/>
                      <a:r>
                        <a:rPr kumimoji="1" lang="ja-JP" altLang="en-US" sz="3200" b="1" dirty="0">
                          <a:latin typeface="BIZ UDP明朝 Medium" panose="02020500000000000000" pitchFamily="18" charset="-128"/>
                          <a:ea typeface="BIZ UDP明朝 Medium" panose="02020500000000000000" pitchFamily="18" charset="-128"/>
                        </a:rPr>
                        <a:t>拡大</a:t>
                      </a:r>
                      <a:r>
                        <a:rPr kumimoji="1" lang="en-US" altLang="ja-JP" sz="3200" b="1" dirty="0">
                          <a:latin typeface="Amasis MT Pro Black" panose="02040A04050005020304" pitchFamily="18" charset="0"/>
                          <a:ea typeface="BIZ UDP明朝 Medium" panose="02020500000000000000" pitchFamily="18" charset="-128"/>
                        </a:rPr>
                        <a:t>BRICS</a:t>
                      </a:r>
                      <a:r>
                        <a:rPr kumimoji="1" lang="ja-JP" altLang="en-US" sz="3200" b="1" dirty="0">
                          <a:latin typeface="Amasis MT Pro Black" panose="02040A04050005020304" pitchFamily="18" charset="0"/>
                          <a:ea typeface="BIZ UDP明朝 Medium" panose="02020500000000000000" pitchFamily="18" charset="-128"/>
                        </a:rPr>
                        <a:t>経済圏</a:t>
                      </a:r>
                      <a:endParaRPr kumimoji="1" lang="en-US" altLang="ja-JP" sz="3200" b="1" dirty="0">
                        <a:latin typeface="BIZ UDP明朝 Medium" panose="02020500000000000000" pitchFamily="18" charset="-128"/>
                        <a:ea typeface="BIZ UDP明朝 Medium" panose="02020500000000000000" pitchFamily="18" charset="-128"/>
                      </a:endParaRPr>
                    </a:p>
                    <a:p>
                      <a:pPr algn="ctr"/>
                      <a:r>
                        <a:rPr kumimoji="1" lang="ja-JP" altLang="en-US" sz="2400" b="1" dirty="0">
                          <a:latin typeface="BIZ UDP明朝 Medium" panose="02020500000000000000" pitchFamily="18" charset="-128"/>
                          <a:ea typeface="BIZ UDP明朝 Medium" panose="02020500000000000000" pitchFamily="18" charset="-128"/>
                        </a:rPr>
                        <a:t>～新基軸通貨、</a:t>
                      </a:r>
                      <a:r>
                        <a:rPr kumimoji="1" lang="en-US" altLang="ja-JP" sz="2400" b="1" dirty="0">
                          <a:latin typeface="BIZ UDP明朝 Medium" panose="02020500000000000000" pitchFamily="18" charset="-128"/>
                          <a:ea typeface="BIZ UDP明朝 Medium" panose="02020500000000000000" pitchFamily="18" charset="-128"/>
                        </a:rPr>
                        <a:t>BRICS</a:t>
                      </a:r>
                      <a:r>
                        <a:rPr kumimoji="1" lang="ja-JP" altLang="en-US" sz="2400" b="1" dirty="0">
                          <a:latin typeface="BIZ UDP明朝 Medium" panose="02020500000000000000" pitchFamily="18" charset="-128"/>
                          <a:ea typeface="BIZ UDP明朝 Medium" panose="02020500000000000000" pitchFamily="18" charset="-128"/>
                        </a:rPr>
                        <a:t>通貨圏、中東アフリカ＆南米拡大～</a:t>
                      </a:r>
                    </a:p>
                  </a:txBody>
                  <a:tcPr anchor="ctr">
                    <a:solidFill>
                      <a:schemeClr val="accent5">
                        <a:lumMod val="20000"/>
                        <a:lumOff val="80000"/>
                      </a:schemeClr>
                    </a:solidFill>
                  </a:tcPr>
                </a:tc>
                <a:extLst>
                  <a:ext uri="{0D108BD9-81ED-4DB2-BD59-A6C34878D82A}">
                    <a16:rowId xmlns:a16="http://schemas.microsoft.com/office/drawing/2014/main" val="2675807107"/>
                  </a:ext>
                </a:extLst>
              </a:tr>
            </a:tbl>
          </a:graphicData>
        </a:graphic>
      </p:graphicFrame>
      <p:pic>
        <p:nvPicPr>
          <p:cNvPr id="3" name="Picture 2">
            <a:extLst>
              <a:ext uri="{FF2B5EF4-FFF2-40B4-BE49-F238E27FC236}">
                <a16:creationId xmlns:a16="http://schemas.microsoft.com/office/drawing/2014/main" id="{45D53798-A239-43BC-9324-6F642D4E9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849" y="3162492"/>
            <a:ext cx="486004" cy="533016"/>
          </a:xfrm>
          <a:prstGeom prst="rect">
            <a:avLst/>
          </a:prstGeom>
          <a:noFill/>
          <a:ln>
            <a:no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図 2">
            <a:extLst>
              <a:ext uri="{FF2B5EF4-FFF2-40B4-BE49-F238E27FC236}">
                <a16:creationId xmlns:a16="http://schemas.microsoft.com/office/drawing/2014/main" id="{75CB9026-945B-49AF-A59C-379E61D2912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6168" y="5030471"/>
            <a:ext cx="526540" cy="64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11">
            <a:extLst>
              <a:ext uri="{FF2B5EF4-FFF2-40B4-BE49-F238E27FC236}">
                <a16:creationId xmlns:a16="http://schemas.microsoft.com/office/drawing/2014/main" id="{11988CC2-F225-4F99-BF17-590EE83053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43436" y="1185260"/>
            <a:ext cx="590664" cy="59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6FFD18B2-A34F-4721-A9CA-A0326DB58F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168" y="5917002"/>
            <a:ext cx="707932" cy="648937"/>
          </a:xfrm>
          <a:prstGeom prst="rect">
            <a:avLst/>
          </a:prstGeom>
        </p:spPr>
      </p:pic>
      <p:pic>
        <p:nvPicPr>
          <p:cNvPr id="7" name="Picture 32" descr="Events">
            <a:extLst>
              <a:ext uri="{FF2B5EF4-FFF2-40B4-BE49-F238E27FC236}">
                <a16:creationId xmlns:a16="http://schemas.microsoft.com/office/drawing/2014/main" id="{E22DCCC6-6B1F-4FFB-ACB7-000B0CBD0A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302" y="4070892"/>
            <a:ext cx="526541" cy="63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5">
            <a:extLst>
              <a:ext uri="{FF2B5EF4-FFF2-40B4-BE49-F238E27FC236}">
                <a16:creationId xmlns:a16="http://schemas.microsoft.com/office/drawing/2014/main" id="{EBE3E5FD-AAA5-47E9-8493-874B0CDAAE4B}"/>
              </a:ext>
            </a:extLst>
          </p:cNvPr>
          <p:cNvSpPr/>
          <p:nvPr/>
        </p:nvSpPr>
        <p:spPr>
          <a:xfrm>
            <a:off x="3281413" y="2167428"/>
            <a:ext cx="397442" cy="593474"/>
          </a:xfrm>
          <a:prstGeom prst="rect">
            <a:avLst/>
          </a:prstGeom>
          <a:blipFill>
            <a:blip r:embed="rId7" cstate="print"/>
            <a:stretch>
              <a:fillRect/>
            </a:stretch>
          </a:blipFill>
        </p:spPr>
        <p:txBody>
          <a:bodyPr wrap="square" lIns="0" tIns="0" rIns="0" bIns="0" rtlCol="0"/>
          <a:lstStyle/>
          <a:p>
            <a:endParaRPr/>
          </a:p>
        </p:txBody>
      </p:sp>
      <p:sp>
        <p:nvSpPr>
          <p:cNvPr id="10" name="正方形/長方形 9">
            <a:extLst>
              <a:ext uri="{FF2B5EF4-FFF2-40B4-BE49-F238E27FC236}">
                <a16:creationId xmlns:a16="http://schemas.microsoft.com/office/drawing/2014/main" id="{388CEECD-B8AC-4DDA-BAE0-759373AE06E5}"/>
              </a:ext>
            </a:extLst>
          </p:cNvPr>
          <p:cNvSpPr/>
          <p:nvPr/>
        </p:nvSpPr>
        <p:spPr>
          <a:xfrm>
            <a:off x="1" y="-5"/>
            <a:ext cx="12192000" cy="4438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Amasis MT Pro Black" panose="02040A04050005020304" pitchFamily="18" charset="0"/>
                <a:ea typeface="BIZ UDPゴシック" panose="020B0400000000000000" pitchFamily="50" charset="-128"/>
              </a:rPr>
              <a:t>随時開催</a:t>
            </a:r>
          </a:p>
        </p:txBody>
      </p:sp>
    </p:spTree>
    <p:extLst>
      <p:ext uri="{BB962C8B-B14F-4D97-AF65-F5344CB8AC3E}">
        <p14:creationId xmlns:p14="http://schemas.microsoft.com/office/powerpoint/2010/main" val="2049235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8385BE0-D9A6-4E54-809E-222F12075320}"/>
              </a:ext>
            </a:extLst>
          </p:cNvPr>
          <p:cNvSpPr txBox="1"/>
          <p:nvPr/>
        </p:nvSpPr>
        <p:spPr>
          <a:xfrm>
            <a:off x="0" y="609600"/>
            <a:ext cx="12191999" cy="5539978"/>
          </a:xfrm>
          <a:prstGeom prst="rect">
            <a:avLst/>
          </a:prstGeom>
          <a:noFill/>
        </p:spPr>
        <p:txBody>
          <a:bodyPr wrap="square" rtlCol="0">
            <a:spAutoFit/>
          </a:bodyPr>
          <a:lstStyle/>
          <a:p>
            <a:r>
              <a:rPr lang="ja-JP" altLang="en-US" sz="4400" dirty="0">
                <a:latin typeface="BIZ UDPゴシック" panose="020B0400000000000000" pitchFamily="50" charset="-128"/>
                <a:ea typeface="BIZ UDPゴシック" panose="020B0400000000000000" pitchFamily="50" charset="-128"/>
              </a:rPr>
              <a:t>お昼休みのリラックスタイムに</a:t>
            </a:r>
            <a:r>
              <a:rPr lang="en-US" altLang="ja-JP" sz="4400" dirty="0">
                <a:latin typeface="BIZ UDPゴシック" panose="020B0400000000000000" pitchFamily="50" charset="-128"/>
                <a:ea typeface="BIZ UDPゴシック" panose="020B0400000000000000" pitchFamily="50" charset="-128"/>
              </a:rPr>
              <a:t>30</a:t>
            </a:r>
            <a:r>
              <a:rPr lang="ja-JP" altLang="en-US" sz="4400" dirty="0">
                <a:latin typeface="BIZ UDPゴシック" panose="020B0400000000000000" pitchFamily="50" charset="-128"/>
                <a:ea typeface="BIZ UDPゴシック" panose="020B0400000000000000" pitchFamily="50" charset="-128"/>
              </a:rPr>
              <a:t>分程、お時間を頂きます。</a:t>
            </a:r>
            <a:endParaRPr lang="en-US" altLang="ja-JP" sz="4400" dirty="0">
              <a:latin typeface="BIZ UDPゴシック" panose="020B0400000000000000" pitchFamily="50" charset="-128"/>
              <a:ea typeface="BIZ UDPゴシック" panose="020B0400000000000000" pitchFamily="50" charset="-128"/>
            </a:endParaRPr>
          </a:p>
          <a:p>
            <a:endParaRPr lang="en-US" altLang="ja-JP" sz="2800" dirty="0">
              <a:latin typeface="BIZ UDPゴシック" panose="020B0400000000000000" pitchFamily="50" charset="-128"/>
              <a:ea typeface="BIZ UDPゴシック" panose="020B0400000000000000" pitchFamily="50" charset="-128"/>
            </a:endParaRPr>
          </a:p>
          <a:p>
            <a:r>
              <a:rPr lang="ja-JP" altLang="en-US" sz="4400" dirty="0">
                <a:latin typeface="BIZ UDPゴシック" panose="020B0400000000000000" pitchFamily="50" charset="-128"/>
                <a:ea typeface="BIZ UDPゴシック" panose="020B0400000000000000" pitchFamily="50" charset="-128"/>
              </a:rPr>
              <a:t>早口で、しかも画面がサラサラと流れて行きます。</a:t>
            </a:r>
            <a:endParaRPr lang="en-US" altLang="ja-JP" sz="4400" dirty="0">
              <a:latin typeface="BIZ UDPゴシック" panose="020B0400000000000000" pitchFamily="50" charset="-128"/>
              <a:ea typeface="BIZ UDPゴシック" panose="020B0400000000000000" pitchFamily="50" charset="-128"/>
            </a:endParaRPr>
          </a:p>
          <a:p>
            <a:r>
              <a:rPr lang="ja-JP" altLang="en-US" sz="4400" dirty="0">
                <a:latin typeface="BIZ UDPゴシック" panose="020B0400000000000000" pitchFamily="50" charset="-128"/>
                <a:ea typeface="BIZ UDPゴシック" panose="020B0400000000000000" pitchFamily="50" charset="-128"/>
              </a:rPr>
              <a:t>また、言語不明瞭な所もあるかも知れませんが、ご容赦下さい。</a:t>
            </a:r>
            <a:endParaRPr lang="en-US" altLang="ja-JP" sz="4400" dirty="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sz="4400" dirty="0">
                <a:latin typeface="BIZ UDPゴシック" panose="020B0400000000000000" pitchFamily="50" charset="-128"/>
                <a:ea typeface="BIZ UDPゴシック" panose="020B0400000000000000" pitchFamily="50" charset="-128"/>
              </a:rPr>
              <a:t>始めて取り扱うテーマであり、情報提供が目的です。なんらかの知識や示唆が得られれば幸いです。</a:t>
            </a:r>
            <a:endParaRPr lang="en-US" altLang="ja-JP" sz="4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631560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26843</TotalTime>
  <Words>3080</Words>
  <Application>Microsoft Office PowerPoint</Application>
  <PresentationFormat>ワイド画面</PresentationFormat>
  <Paragraphs>443</Paragraphs>
  <Slides>43</Slides>
  <Notes>1</Notes>
  <HiddenSlides>0</HiddenSlides>
  <MMClips>0</MMClips>
  <ScaleCrop>false</ScaleCrop>
  <HeadingPairs>
    <vt:vector size="6" baseType="variant">
      <vt:variant>
        <vt:lpstr>使用されているフォント</vt:lpstr>
      </vt:variant>
      <vt:variant>
        <vt:i4>22</vt:i4>
      </vt:variant>
      <vt:variant>
        <vt:lpstr>テーマ</vt:lpstr>
      </vt:variant>
      <vt:variant>
        <vt:i4>1</vt:i4>
      </vt:variant>
      <vt:variant>
        <vt:lpstr>スライド タイトル</vt:lpstr>
      </vt:variant>
      <vt:variant>
        <vt:i4>43</vt:i4>
      </vt:variant>
    </vt:vector>
  </HeadingPairs>
  <TitlesOfParts>
    <vt:vector size="66" baseType="lpstr">
      <vt:lpstr>BIZ UDPゴシック</vt:lpstr>
      <vt:lpstr>BIZ UDP明朝 Medium</vt:lpstr>
      <vt:lpstr>Cascadia Mono SemiBold</vt:lpstr>
      <vt:lpstr>HG創英角ﾎﾟｯﾌﾟ体</vt:lpstr>
      <vt:lpstr>HYHeadLine-Medium</vt:lpstr>
      <vt:lpstr>Magic R</vt:lpstr>
      <vt:lpstr>Meiryo UI</vt:lpstr>
      <vt:lpstr>UD デジタル 教科書体 N-B</vt:lpstr>
      <vt:lpstr>UD デジタル 教科書体 NK-B</vt:lpstr>
      <vt:lpstr>UD デジタル 教科書体 NK-B</vt:lpstr>
      <vt:lpstr>UD デジタル 教科書体 N-R</vt:lpstr>
      <vt:lpstr>游ゴシック</vt:lpstr>
      <vt:lpstr>游ゴシック Light</vt:lpstr>
      <vt:lpstr>72 Black</vt:lpstr>
      <vt:lpstr>Amasis MT Pro Black</vt:lpstr>
      <vt:lpstr>Arial</vt:lpstr>
      <vt:lpstr>Arial Rounded MT Bold</vt:lpstr>
      <vt:lpstr>Cooper Black</vt:lpstr>
      <vt:lpstr>Georgia Pro Black</vt:lpstr>
      <vt:lpstr>Roboto</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72</cp:revision>
  <cp:lastPrinted>2023-04-24T02:13:46Z</cp:lastPrinted>
  <dcterms:created xsi:type="dcterms:W3CDTF">2023-03-29T00:02:56Z</dcterms:created>
  <dcterms:modified xsi:type="dcterms:W3CDTF">2023-04-26T14:06:01Z</dcterms:modified>
</cp:coreProperties>
</file>